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5853512-16E3-4496-B17A-142F16A37A73}">
  <a:tblStyle styleId="{C5853512-16E3-4496-B17A-142F16A37A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7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" name="Google Shape;4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a6abaebf29_0_1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30" name="Google Shape;230;g3a6abaebf29_0_1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2" name="Google Shape;25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74" name="Google Shape;7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6abaebf29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19" name="Google Shape;119;g3a6abaebf29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a6abaebf29_0_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40" name="Google Shape;140;g3a6abaebf29_0_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a6abaebf29_0_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61" name="Google Shape;161;g3a6abaebf29_0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78" name="Google Shape;17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6abaebf29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18" name="Google Shape;218;g3a6abaebf29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a6abaebf29_0_2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24" name="Google Shape;224;g3a6abaebf29_0_2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2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7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1"/>
              <a:buFont typeface="Arial"/>
              <a:buNone/>
              <a:defRPr b="0" i="0" sz="180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사용자 지정 레이아웃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21944" l="0" r="0" t="25551"/>
          <a:stretch/>
        </p:blipFill>
        <p:spPr>
          <a:xfrm>
            <a:off x="0" y="0"/>
            <a:ext cx="12192000" cy="3600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type="title"/>
          </p:nvPr>
        </p:nvSpPr>
        <p:spPr>
          <a:xfrm>
            <a:off x="532456" y="510866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344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1" name="Google Shape;21;p3"/>
          <p:cNvCxnSpPr>
            <a:stCxn id="19" idx="1"/>
            <a:endCxn id="19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" name="Google Shape;22;p3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b="0" i="0" lang="ko-KR" sz="1022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22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92"/>
              <a:buFont typeface="Arial"/>
              <a:buNone/>
            </a:pPr>
            <a:r>
              <a:rPr b="1" i="0" lang="ko-KR" sz="1292" u="none" cap="none" strike="noStrike">
                <a:solidFill>
                  <a:srgbClr val="34AEAA"/>
                </a:solidFill>
                <a:latin typeface="Arial"/>
                <a:ea typeface="Arial"/>
                <a:cs typeface="Arial"/>
                <a:sym typeface="Arial"/>
              </a:rPr>
              <a:t>KT AIVLE School</a:t>
            </a:r>
            <a:endParaRPr b="0" i="0" sz="1723" u="none" cap="none" strike="noStrike">
              <a:solidFill>
                <a:srgbClr val="34AEA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553369" y="1338454"/>
            <a:ext cx="10757098" cy="655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✔"/>
              <a:defRPr b="1" i="0" sz="295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0" i="0" sz="221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96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b="0" i="0" sz="172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3"/>
          <p:cNvSpPr/>
          <p:nvPr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" name="Google Shape;26;p3"/>
          <p:cNvCxnSpPr/>
          <p:nvPr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cap="flat" cmpd="thickThin" w="28575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7" name="Google Shape;2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">
  <p:cSld name="End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37679" y="404873"/>
            <a:ext cx="131450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/>
          <p:nvPr/>
        </p:nvSpPr>
        <p:spPr>
          <a:xfrm>
            <a:off x="7873572" y="3492799"/>
            <a:ext cx="2741372" cy="241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b="0" i="0" lang="ko-KR" sz="1969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Make it possible</a:t>
            </a:r>
            <a:endParaRPr b="0" i="0" sz="1723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, 클립아트이(가) 표시된 사진&#10;&#10;자동 생성된 설명" id="31" name="Google Shape;3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2094" y="2907769"/>
            <a:ext cx="2372373" cy="49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24561"/>
            <a:ext cx="12192000" cy="7502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idx="1" type="body"/>
          </p:nvPr>
        </p:nvSpPr>
        <p:spPr>
          <a:xfrm>
            <a:off x="269241" y="1189178"/>
            <a:ext cx="11653522" cy="6893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93700" lvl="0" marL="457200" marR="0" rtl="0" algn="l">
              <a:lnSpc>
                <a:spcPct val="90000"/>
              </a:lnSpc>
              <a:spcBef>
                <a:spcPts val="1231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✔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2425" lvl="1" marL="914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95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8645" lvl="2" marL="1371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733"/>
              <a:buFont typeface="Arial"/>
              <a:buChar char="•"/>
              <a:defRPr b="0" i="0" sz="213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6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type="title"/>
          </p:nvPr>
        </p:nvSpPr>
        <p:spPr>
          <a:xfrm>
            <a:off x="0" y="0"/>
            <a:ext cx="3692308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541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10"/>
              <a:buFont typeface="Arial"/>
              <a:buNone/>
              <a:defRPr b="0" i="0" sz="431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74"/>
              <a:buFont typeface="Arial"/>
              <a:buNone/>
              <a:defRPr b="0" i="0" sz="4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609600" y="1600201"/>
            <a:ext cx="10972800" cy="5655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70967" lvl="0" marL="457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42"/>
              <a:buFont typeface="Arial"/>
              <a:buChar char="•"/>
              <a:defRPr b="0" i="0" sz="275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2425" lvl="1" marL="914400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95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0042" lvl="2" marL="1371600" marR="0" rtl="0" algn="l">
              <a:lnSpc>
                <a:spcPct val="9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755"/>
              <a:buFont typeface="Arial"/>
              <a:buChar char="•"/>
              <a:defRPr b="0" i="0" sz="215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7660" lvl="3" marL="1828800" marR="0" rtl="0" algn="l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–"/>
              <a:defRPr b="0" i="0" sz="192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27660" lvl="4" marL="2286000" marR="0" rtl="0" algn="l">
              <a:lnSpc>
                <a:spcPct val="90000"/>
              </a:lnSpc>
              <a:spcBef>
                <a:spcPts val="384"/>
              </a:spcBef>
              <a:spcAft>
                <a:spcPts val="0"/>
              </a:spcAft>
              <a:buClr>
                <a:schemeClr val="dk1"/>
              </a:buClr>
              <a:buSzPts val="1560"/>
              <a:buFont typeface="Arial"/>
              <a:buChar char="»"/>
              <a:defRPr b="0" i="0" sz="192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9755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9755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9755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9755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93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Section Titl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269241" y="2084172"/>
            <a:ext cx="11653522" cy="11623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35"/>
              <a:buFont typeface="Calibri"/>
              <a:buNone/>
              <a:defRPr b="0" i="0" sz="705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1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png"/><Relationship Id="rId4" Type="http://schemas.openxmlformats.org/officeDocument/2006/relationships/image" Target="../media/image4.png"/><Relationship Id="rId5" Type="http://schemas.openxmlformats.org/officeDocument/2006/relationships/image" Target="../media/image15.png"/><Relationship Id="rId6" Type="http://schemas.openxmlformats.org/officeDocument/2006/relationships/image" Target="../media/image24.png"/><Relationship Id="rId7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Relationship Id="rId6" Type="http://schemas.openxmlformats.org/officeDocument/2006/relationships/image" Target="../media/image20.png"/><Relationship Id="rId7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13.png"/><Relationship Id="rId5" Type="http://schemas.openxmlformats.org/officeDocument/2006/relationships/image" Target="../media/image23.png"/><Relationship Id="rId6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9613" y="402965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/>
          <p:nvPr/>
        </p:nvSpPr>
        <p:spPr>
          <a:xfrm>
            <a:off x="9765915" y="6335312"/>
            <a:ext cx="2227365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ko-KR" sz="1600" u="none" cap="none" strike="noStrik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Make it possible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텍스트, 클립아트이(가) 표시된 사진&#10;&#10;자동 생성된 설명" id="49" name="Google Shape;49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10964" y="5829300"/>
            <a:ext cx="1927553" cy="417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" name="Google Shape;50;p8"/>
          <p:cNvCxnSpPr/>
          <p:nvPr/>
        </p:nvCxnSpPr>
        <p:spPr>
          <a:xfrm>
            <a:off x="862205" y="2286000"/>
            <a:ext cx="0" cy="1069750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1" name="Google Shape;51;p8"/>
          <p:cNvSpPr txBox="1"/>
          <p:nvPr/>
        </p:nvSpPr>
        <p:spPr>
          <a:xfrm>
            <a:off x="983632" y="2223951"/>
            <a:ext cx="8245702" cy="1205049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DX 컨설턴트 트랙 미니프로젝트 4차 1,2</a:t>
            </a:r>
            <a:r>
              <a:rPr lang="ko-KR" sz="2000"/>
              <a:t>일차</a:t>
            </a:r>
            <a:r>
              <a:rPr b="0" i="0" lang="ko-KR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ko-KR" sz="3300">
                <a:solidFill>
                  <a:schemeClr val="dk1"/>
                </a:solidFill>
              </a:rPr>
              <a:t>차세대 스마트 연구소 자재 관리 플랫폼</a:t>
            </a:r>
            <a:endParaRPr b="1" i="0" sz="4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8"/>
          <p:cNvSpPr txBox="1"/>
          <p:nvPr/>
        </p:nvSpPr>
        <p:spPr>
          <a:xfrm>
            <a:off x="983632" y="3444241"/>
            <a:ext cx="4202322" cy="644434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ko-KR" sz="3200" u="none" cap="none" strike="noStrike">
                <a:solidFill>
                  <a:srgbClr val="1F6765"/>
                </a:solidFill>
                <a:latin typeface="Arial"/>
                <a:ea typeface="Arial"/>
                <a:cs typeface="Arial"/>
                <a:sym typeface="Arial"/>
              </a:rPr>
              <a:t>DX </a:t>
            </a:r>
            <a:r>
              <a:rPr b="1" lang="ko-KR" sz="3200">
                <a:solidFill>
                  <a:srgbClr val="1F6765"/>
                </a:solidFill>
              </a:rPr>
              <a:t>01</a:t>
            </a:r>
            <a:r>
              <a:rPr b="1" i="0" lang="ko-KR" sz="3200" u="none" cap="none" strike="noStrike">
                <a:solidFill>
                  <a:srgbClr val="1F6765"/>
                </a:solidFill>
                <a:latin typeface="Arial"/>
                <a:ea typeface="Arial"/>
                <a:cs typeface="Arial"/>
                <a:sym typeface="Arial"/>
              </a:rPr>
              <a:t>반 </a:t>
            </a:r>
            <a:r>
              <a:rPr b="1" lang="ko-KR" sz="3200">
                <a:solidFill>
                  <a:srgbClr val="1F6765"/>
                </a:solidFill>
              </a:rPr>
              <a:t>01</a:t>
            </a:r>
            <a:r>
              <a:rPr b="1" i="0" lang="ko-KR" sz="3200" u="none" cap="none" strike="noStrike">
                <a:solidFill>
                  <a:srgbClr val="1F6765"/>
                </a:solidFill>
                <a:latin typeface="Arial"/>
                <a:ea typeface="Arial"/>
                <a:cs typeface="Arial"/>
                <a:sym typeface="Arial"/>
              </a:rPr>
              <a:t>조</a:t>
            </a:r>
            <a:endParaRPr b="1" i="0" sz="3200" u="none" cap="none" strike="noStrike">
              <a:solidFill>
                <a:srgbClr val="1F676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8"/>
          <p:cNvSpPr txBox="1"/>
          <p:nvPr/>
        </p:nvSpPr>
        <p:spPr>
          <a:xfrm>
            <a:off x="983625" y="4385325"/>
            <a:ext cx="69363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김동균, 김선우, 나경수, 류은성, 박보근, 안예은, 이예린, 이제이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7"/>
          <p:cNvSpPr/>
          <p:nvPr/>
        </p:nvSpPr>
        <p:spPr>
          <a:xfrm>
            <a:off x="419350" y="1424052"/>
            <a:ext cx="2084700" cy="1663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000">
                <a:solidFill>
                  <a:schemeClr val="dk1"/>
                </a:solidFill>
              </a:rPr>
              <a:t>자재 불출/반납 자동화</a:t>
            </a:r>
            <a:r>
              <a:rPr lang="ko-KR" sz="1000">
                <a:solidFill>
                  <a:schemeClr val="dk1"/>
                </a:solidFill>
              </a:rPr>
              <a:t>로 재고관리 업무량 </a:t>
            </a:r>
            <a:r>
              <a:rPr i="1" lang="ko-KR" sz="1000">
                <a:solidFill>
                  <a:schemeClr val="dk1"/>
                </a:solidFill>
              </a:rPr>
              <a:t>70% 이상 감소</a:t>
            </a:r>
            <a:endParaRPr i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출입 기록·환경 로그 자동 축적으로 감사대응 준비 시간 </a:t>
            </a:r>
            <a:r>
              <a:rPr i="1" lang="ko-KR" sz="1000">
                <a:solidFill>
                  <a:schemeClr val="dk1"/>
                </a:solidFill>
              </a:rPr>
              <a:t>50% 이상 단축</a:t>
            </a:r>
            <a:endParaRPr i="1" sz="1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3" name="Google Shape;233;p17"/>
          <p:cNvSpPr/>
          <p:nvPr/>
        </p:nvSpPr>
        <p:spPr>
          <a:xfrm>
            <a:off x="2602850" y="1424052"/>
            <a:ext cx="2084700" cy="1663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4" name="Google Shape;234;p17"/>
          <p:cNvSpPr/>
          <p:nvPr/>
        </p:nvSpPr>
        <p:spPr>
          <a:xfrm>
            <a:off x="419350" y="3306164"/>
            <a:ext cx="2084700" cy="1533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5" name="Google Shape;235;p17"/>
          <p:cNvSpPr/>
          <p:nvPr/>
        </p:nvSpPr>
        <p:spPr>
          <a:xfrm>
            <a:off x="419350" y="1282925"/>
            <a:ext cx="2084700" cy="3147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업무 효율성 향상</a:t>
            </a:r>
            <a:endParaRPr b="1"/>
          </a:p>
        </p:txBody>
      </p:sp>
      <p:sp>
        <p:nvSpPr>
          <p:cNvPr id="236" name="Google Shape;236;p17"/>
          <p:cNvSpPr/>
          <p:nvPr/>
        </p:nvSpPr>
        <p:spPr>
          <a:xfrm>
            <a:off x="2602850" y="1282925"/>
            <a:ext cx="2084700" cy="3147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보안 안전 수준 강화</a:t>
            </a:r>
            <a:endParaRPr b="1"/>
          </a:p>
        </p:txBody>
      </p:sp>
      <p:sp>
        <p:nvSpPr>
          <p:cNvPr id="237" name="Google Shape;237;p17"/>
          <p:cNvSpPr/>
          <p:nvPr/>
        </p:nvSpPr>
        <p:spPr>
          <a:xfrm>
            <a:off x="419350" y="3176075"/>
            <a:ext cx="2084700" cy="2901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연구 품질 및 추적성 향상</a:t>
            </a:r>
            <a:endParaRPr b="1"/>
          </a:p>
        </p:txBody>
      </p:sp>
      <p:sp>
        <p:nvSpPr>
          <p:cNvPr id="238" name="Google Shape;238;p17"/>
          <p:cNvSpPr/>
          <p:nvPr/>
        </p:nvSpPr>
        <p:spPr>
          <a:xfrm>
            <a:off x="2677575" y="3311650"/>
            <a:ext cx="2010000" cy="1533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9" name="Google Shape;239;p17"/>
          <p:cNvSpPr/>
          <p:nvPr/>
        </p:nvSpPr>
        <p:spPr>
          <a:xfrm>
            <a:off x="2677575" y="3170525"/>
            <a:ext cx="2010000" cy="3147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비용 절감</a:t>
            </a:r>
            <a:endParaRPr b="1"/>
          </a:p>
        </p:txBody>
      </p:sp>
      <p:sp>
        <p:nvSpPr>
          <p:cNvPr id="240" name="Google Shape;240;p17"/>
          <p:cNvSpPr/>
          <p:nvPr/>
        </p:nvSpPr>
        <p:spPr>
          <a:xfrm>
            <a:off x="419350" y="5041340"/>
            <a:ext cx="4342800" cy="1302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1" name="Google Shape;241;p17"/>
          <p:cNvSpPr/>
          <p:nvPr/>
        </p:nvSpPr>
        <p:spPr>
          <a:xfrm>
            <a:off x="419350" y="4930825"/>
            <a:ext cx="4342800" cy="2463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통합 관제 기반 운영 최적화</a:t>
            </a:r>
            <a:endParaRPr b="1"/>
          </a:p>
        </p:txBody>
      </p:sp>
      <p:sp>
        <p:nvSpPr>
          <p:cNvPr id="242" name="Google Shape;242;p17"/>
          <p:cNvSpPr/>
          <p:nvPr/>
        </p:nvSpPr>
        <p:spPr>
          <a:xfrm>
            <a:off x="4992850" y="1238700"/>
            <a:ext cx="6723600" cy="29586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700">
                <a:solidFill>
                  <a:schemeClr val="dk1"/>
                </a:solidFill>
              </a:rPr>
              <a:t>“지능형 연구관리 플랫폼 구축”의 의미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dk1"/>
                </a:solidFill>
              </a:rPr>
              <a:t>✔ 출입 — “누가 실험실에 있었는가?”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300">
                <a:solidFill>
                  <a:schemeClr val="dk1"/>
                </a:solidFill>
              </a:rPr>
              <a:t>✔ 자재 — “어떤 시약이 어떻게 사용되었는가?”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300">
                <a:solidFill>
                  <a:schemeClr val="dk1"/>
                </a:solidFill>
              </a:rPr>
              <a:t>✔ 환경 — “그때 실험실의 상태는 어땠는가?”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300">
                <a:solidFill>
                  <a:schemeClr val="dk1"/>
                </a:solidFill>
              </a:rPr>
              <a:t>✔ 관제 — “전체 상황을 실시간으로 파악할 수 있는가?”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300">
                <a:solidFill>
                  <a:schemeClr val="dk1"/>
                </a:solidFill>
              </a:rPr>
              <a:t>→</a:t>
            </a:r>
            <a:r>
              <a:rPr lang="ko-KR" sz="1300">
                <a:solidFill>
                  <a:schemeClr val="dk1"/>
                </a:solidFill>
              </a:rPr>
              <a:t> 연구실 운영의 모든 요소를 하나의 플랫폼에서 통합함으로써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300">
                <a:solidFill>
                  <a:schemeClr val="dk1"/>
                </a:solidFill>
              </a:rPr>
              <a:t>안전·정확성·효율성을 동시에 확보할 수 있다는 점이 핵심 가치.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243" name="Google Shape;243;p17"/>
          <p:cNvSpPr/>
          <p:nvPr/>
        </p:nvSpPr>
        <p:spPr>
          <a:xfrm>
            <a:off x="4992850" y="4618275"/>
            <a:ext cx="6723600" cy="17253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500">
                <a:solidFill>
                  <a:schemeClr val="dk1"/>
                </a:solidFill>
              </a:rPr>
              <a:t>최종 결론</a:t>
            </a:r>
            <a:endParaRPr b="1" sz="15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ko-KR" sz="900">
                <a:solidFill>
                  <a:schemeClr val="dk1"/>
                </a:solidFill>
              </a:rPr>
              <a:t>연구실 운영의 </a:t>
            </a:r>
            <a:r>
              <a:rPr b="1" lang="ko-KR" sz="900">
                <a:solidFill>
                  <a:schemeClr val="dk1"/>
                </a:solidFill>
              </a:rPr>
              <a:t>자동화·고도화·지능화</a:t>
            </a:r>
            <a:r>
              <a:rPr lang="ko-KR" sz="900">
                <a:solidFill>
                  <a:schemeClr val="dk1"/>
                </a:solidFill>
              </a:rPr>
              <a:t> 실현</a:t>
            </a:r>
            <a:br>
              <a:rPr lang="ko-KR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ko-KR" sz="900">
                <a:solidFill>
                  <a:schemeClr val="dk1"/>
                </a:solidFill>
              </a:rPr>
              <a:t>연구원·관리자·보안 담당자 모두가 체감할 수 있는 개선</a:t>
            </a:r>
            <a:br>
              <a:rPr lang="ko-KR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ko-KR" sz="900">
                <a:solidFill>
                  <a:schemeClr val="dk1"/>
                </a:solidFill>
              </a:rPr>
              <a:t>기존 연구실 대비 </a:t>
            </a:r>
            <a:r>
              <a:rPr b="1" lang="ko-KR" sz="900">
                <a:solidFill>
                  <a:schemeClr val="dk1"/>
                </a:solidFill>
              </a:rPr>
              <a:t>보안·효율·정확성·안전·추적성</a:t>
            </a:r>
            <a:r>
              <a:rPr lang="ko-KR" sz="900">
                <a:solidFill>
                  <a:schemeClr val="dk1"/>
                </a:solidFill>
              </a:rPr>
              <a:t>을 획기적으로 강화</a:t>
            </a:r>
            <a:br>
              <a:rPr lang="ko-KR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ko-KR" sz="900">
                <a:solidFill>
                  <a:schemeClr val="dk1"/>
                </a:solidFill>
              </a:rPr>
              <a:t>제약/바이오 연구 환경의 </a:t>
            </a:r>
            <a:r>
              <a:rPr b="1" lang="ko-KR" sz="900">
                <a:solidFill>
                  <a:schemeClr val="dk1"/>
                </a:solidFill>
              </a:rPr>
              <a:t>국제 인증(GMP/GLP) 대응력 향상</a:t>
            </a:r>
            <a:br>
              <a:rPr b="1" lang="ko-KR" sz="900">
                <a:solidFill>
                  <a:schemeClr val="dk1"/>
                </a:solidFill>
              </a:rPr>
            </a:br>
            <a:endParaRPr b="1"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ko-KR" sz="900">
                <a:solidFill>
                  <a:schemeClr val="dk1"/>
                </a:solidFill>
              </a:rPr>
              <a:t>장기적으로 </a:t>
            </a:r>
            <a:r>
              <a:rPr b="1" lang="ko-KR" sz="900">
                <a:solidFill>
                  <a:schemeClr val="dk1"/>
                </a:solidFill>
              </a:rPr>
              <a:t>스마트 R&amp;D 센터 표준 모델</a:t>
            </a:r>
            <a:r>
              <a:rPr lang="ko-KR" sz="900">
                <a:solidFill>
                  <a:schemeClr val="dk1"/>
                </a:solidFill>
              </a:rPr>
              <a:t> 제시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44" name="Google Shape;244;p17"/>
          <p:cNvSpPr txBox="1"/>
          <p:nvPr/>
        </p:nvSpPr>
        <p:spPr>
          <a:xfrm>
            <a:off x="2677575" y="1545050"/>
            <a:ext cx="20100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800">
                <a:solidFill>
                  <a:schemeClr val="dk1"/>
                </a:solidFill>
              </a:rPr>
              <a:t>다중 생체인증 + 스피드게이트</a:t>
            </a:r>
            <a:r>
              <a:rPr lang="ko-KR" sz="800">
                <a:solidFill>
                  <a:schemeClr val="dk1"/>
                </a:solidFill>
              </a:rPr>
              <a:t>를 통한 고보안 구역 통제</a:t>
            </a:r>
            <a:br>
              <a:rPr lang="ko-KR" sz="800">
                <a:solidFill>
                  <a:schemeClr val="dk1"/>
                </a:solidFill>
              </a:rPr>
            </a:br>
            <a:endParaRPr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</a:rPr>
              <a:t>AI 기반 행동 인식으로 </a:t>
            </a:r>
            <a:r>
              <a:rPr b="1" lang="ko-KR" sz="800">
                <a:solidFill>
                  <a:schemeClr val="dk1"/>
                </a:solidFill>
              </a:rPr>
              <a:t>무단 사용·비인가 출입 탐지</a:t>
            </a:r>
            <a:br>
              <a:rPr b="1" lang="ko-KR" sz="800">
                <a:solidFill>
                  <a:schemeClr val="dk1"/>
                </a:solidFill>
              </a:rPr>
            </a:br>
            <a:endParaRPr b="1"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</a:rPr>
              <a:t>온·습도·정전·화재 등 환경 이상 시 </a:t>
            </a:r>
            <a:r>
              <a:rPr b="1" lang="ko-KR" sz="800">
                <a:solidFill>
                  <a:schemeClr val="dk1"/>
                </a:solidFill>
              </a:rPr>
              <a:t>즉각 알람 + 자동 Fail-safe</a:t>
            </a:r>
            <a:br>
              <a:rPr b="1" lang="ko-KR" sz="800">
                <a:solidFill>
                  <a:schemeClr val="dk1"/>
                </a:solidFill>
              </a:rPr>
            </a:br>
            <a:endParaRPr b="1" sz="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</a:rPr>
              <a:t>데이터 암호화·권한 관리 등 연구데이터 보호 강화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245" name="Google Shape;245;p17"/>
          <p:cNvSpPr txBox="1"/>
          <p:nvPr>
            <p:ph type="title"/>
          </p:nvPr>
        </p:nvSpPr>
        <p:spPr>
          <a:xfrm>
            <a:off x="419351" y="3568500"/>
            <a:ext cx="2084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ko-KR" sz="900">
                <a:latin typeface="Arial"/>
                <a:ea typeface="Arial"/>
                <a:cs typeface="Arial"/>
                <a:sym typeface="Arial"/>
              </a:rPr>
              <a:t>RFID·중량·AI 영상 기반의 </a:t>
            </a:r>
            <a:r>
              <a:rPr lang="ko-KR" sz="900">
                <a:latin typeface="Arial"/>
                <a:ea typeface="Arial"/>
                <a:cs typeface="Arial"/>
                <a:sym typeface="Arial"/>
              </a:rPr>
              <a:t>정확한 자재 사용 이력 확보</a:t>
            </a:r>
            <a:br>
              <a:rPr lang="ko-KR" sz="900">
                <a:latin typeface="Arial"/>
                <a:ea typeface="Arial"/>
                <a:cs typeface="Arial"/>
                <a:sym typeface="Arial"/>
              </a:rPr>
            </a:b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ko-KR" sz="900">
                <a:latin typeface="Arial"/>
                <a:ea typeface="Arial"/>
                <a:cs typeface="Arial"/>
                <a:sym typeface="Arial"/>
              </a:rPr>
              <a:t>프로젝트 기반 시약 소모량 자동 계산 → </a:t>
            </a:r>
            <a:r>
              <a:rPr lang="ko-KR" sz="900">
                <a:latin typeface="Arial"/>
                <a:ea typeface="Arial"/>
                <a:cs typeface="Arial"/>
                <a:sym typeface="Arial"/>
              </a:rPr>
              <a:t>연구비 정산 정확도 향상</a:t>
            </a:r>
            <a:br>
              <a:rPr lang="ko-KR" sz="900">
                <a:latin typeface="Arial"/>
                <a:ea typeface="Arial"/>
                <a:cs typeface="Arial"/>
                <a:sym typeface="Arial"/>
              </a:rPr>
            </a:br>
            <a:endParaRPr sz="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ko-KR" sz="900">
                <a:latin typeface="Arial"/>
                <a:ea typeface="Arial"/>
                <a:cs typeface="Arial"/>
                <a:sym typeface="Arial"/>
              </a:rPr>
              <a:t>실험 조건(환경+자재+출입 정보) 데이터를 연동해</a:t>
            </a:r>
            <a:br>
              <a:rPr b="0" lang="ko-KR" sz="900">
                <a:latin typeface="Arial"/>
                <a:ea typeface="Arial"/>
                <a:cs typeface="Arial"/>
                <a:sym typeface="Arial"/>
              </a:rPr>
            </a:br>
            <a:r>
              <a:rPr b="0" lang="ko-KR" sz="900">
                <a:latin typeface="Arial"/>
                <a:ea typeface="Arial"/>
                <a:cs typeface="Arial"/>
                <a:sym typeface="Arial"/>
              </a:rPr>
              <a:t> 재현성 높은 연구환경 구축</a:t>
            </a:r>
            <a:endParaRPr b="0" sz="9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7"/>
          <p:cNvSpPr txBox="1"/>
          <p:nvPr/>
        </p:nvSpPr>
        <p:spPr>
          <a:xfrm>
            <a:off x="2677575" y="3568500"/>
            <a:ext cx="2010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dk1"/>
                </a:solidFill>
              </a:rPr>
              <a:t>분실·오사용·불출 오류 감소 → 자재 낭비 절감</a:t>
            </a:r>
            <a:br>
              <a:rPr lang="ko-KR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dk1"/>
                </a:solidFill>
              </a:rPr>
              <a:t>실험 중단·시료 폐기 등 </a:t>
            </a:r>
            <a:r>
              <a:rPr b="1" lang="ko-KR" sz="900">
                <a:solidFill>
                  <a:schemeClr val="dk1"/>
                </a:solidFill>
              </a:rPr>
              <a:t>환경 리스크 비용 감소</a:t>
            </a:r>
            <a:br>
              <a:rPr b="1" lang="ko-KR" sz="900">
                <a:solidFill>
                  <a:schemeClr val="dk1"/>
                </a:solidFill>
              </a:rPr>
            </a:br>
            <a:endParaRPr b="1"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dk1"/>
                </a:solidFill>
              </a:rPr>
              <a:t>자동화로 인건비 절감 + 운영 리소스 최적화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47" name="Google Shape;247;p17"/>
          <p:cNvSpPr txBox="1"/>
          <p:nvPr/>
        </p:nvSpPr>
        <p:spPr>
          <a:xfrm>
            <a:off x="490625" y="5246450"/>
            <a:ext cx="4197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출입–자재–환경–장비 상태를 한 화면에서 확인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이상 패턴 조기 탐지 → 문제 발생 전 선제 대응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</a:rPr>
              <a:t>ERP/LIMS 연동으로 연구·운영데이터 단일화 → </a:t>
            </a:r>
            <a:r>
              <a:rPr b="1" lang="ko-KR" sz="1100">
                <a:solidFill>
                  <a:schemeClr val="dk1"/>
                </a:solidFill>
              </a:rPr>
              <a:t>데이터 기반 의사결정 강화</a:t>
            </a:r>
            <a:endParaRPr b="1" sz="1100">
              <a:solidFill>
                <a:schemeClr val="dk1"/>
              </a:solidFill>
            </a:endParaRPr>
          </a:p>
        </p:txBody>
      </p:sp>
      <p:sp>
        <p:nvSpPr>
          <p:cNvPr id="248" name="Google Shape;248;p17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기대효과 및 결론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7"/>
          <p:cNvSpPr/>
          <p:nvPr/>
        </p:nvSpPr>
        <p:spPr>
          <a:xfrm>
            <a:off x="7848600" y="4114800"/>
            <a:ext cx="685800" cy="609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type="title"/>
          </p:nvPr>
        </p:nvSpPr>
        <p:spPr>
          <a:xfrm>
            <a:off x="315685" y="287383"/>
            <a:ext cx="6808597" cy="628844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AutoNum type="arabicPeriod"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프로젝트 개요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9"/>
          <p:cNvSpPr/>
          <p:nvPr/>
        </p:nvSpPr>
        <p:spPr>
          <a:xfrm>
            <a:off x="780750" y="1557430"/>
            <a:ext cx="1020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/>
              <a:t>프로젝트명</a:t>
            </a:r>
            <a:endParaRPr b="1" sz="15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국가 유전자원 무결성 추적성 확보를 위한 AI기반 종자 관리 통합 시스템</a:t>
            </a:r>
            <a:endParaRPr sz="1500"/>
          </a:p>
        </p:txBody>
      </p:sp>
      <p:sp>
        <p:nvSpPr>
          <p:cNvPr id="60" name="Google Shape;60;p9"/>
          <p:cNvSpPr/>
          <p:nvPr/>
        </p:nvSpPr>
        <p:spPr>
          <a:xfrm>
            <a:off x="780750" y="2561075"/>
            <a:ext cx="1020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/>
              <a:t>프로젝트 배경</a:t>
            </a:r>
            <a:endParaRPr b="1" sz="15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국립종자원은 현재 종자 출입 /보관/반출의 과정이 부분적으로 수기 장부나 개별 담당자의 경험에 의존하고 있으며 이는 심각한 리스크로 이어질 수 있다. 이에 모든 행위를 자동화, 디지털화하여 완전한 추적성과 기록 체계가 구축되길 요구하고 있다.</a:t>
            </a:r>
            <a:endParaRPr sz="1500"/>
          </a:p>
        </p:txBody>
      </p:sp>
      <p:sp>
        <p:nvSpPr>
          <p:cNvPr id="61" name="Google Shape;61;p9"/>
          <p:cNvSpPr/>
          <p:nvPr/>
        </p:nvSpPr>
        <p:spPr>
          <a:xfrm>
            <a:off x="315675" y="2394800"/>
            <a:ext cx="323100" cy="323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457650" y="2515925"/>
            <a:ext cx="323100" cy="323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315675" y="1391465"/>
            <a:ext cx="323100" cy="323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457650" y="1512590"/>
            <a:ext cx="323100" cy="323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482" y="4196475"/>
            <a:ext cx="5990195" cy="6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660" y="5002075"/>
            <a:ext cx="6191923" cy="5865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9"/>
          <p:cNvSpPr/>
          <p:nvPr/>
        </p:nvSpPr>
        <p:spPr>
          <a:xfrm>
            <a:off x="7002975" y="3995925"/>
            <a:ext cx="323100" cy="323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9"/>
          <p:cNvSpPr/>
          <p:nvPr/>
        </p:nvSpPr>
        <p:spPr>
          <a:xfrm>
            <a:off x="7144950" y="4117050"/>
            <a:ext cx="323100" cy="323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9"/>
          <p:cNvSpPr/>
          <p:nvPr/>
        </p:nvSpPr>
        <p:spPr>
          <a:xfrm>
            <a:off x="7468050" y="4165074"/>
            <a:ext cx="4751100" cy="1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/>
              <a:t>프로젝트 </a:t>
            </a:r>
            <a:r>
              <a:rPr b="1" lang="ko-KR" sz="1500"/>
              <a:t>비전</a:t>
            </a:r>
            <a:endParaRPr b="1" sz="15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500"/>
              <a:t>“사람이 중심이 아닌 데이터 중심으로 운영되는 국가 유전자원 관리 체계 실현”</a:t>
            </a:r>
            <a:endParaRPr sz="1500"/>
          </a:p>
        </p:txBody>
      </p:sp>
      <p:sp>
        <p:nvSpPr>
          <p:cNvPr id="70" name="Google Shape;70;p9"/>
          <p:cNvSpPr/>
          <p:nvPr/>
        </p:nvSpPr>
        <p:spPr>
          <a:xfrm>
            <a:off x="3155875" y="4196475"/>
            <a:ext cx="1566900" cy="323100"/>
          </a:xfrm>
          <a:prstGeom prst="rect">
            <a:avLst/>
          </a:prstGeom>
          <a:noFill/>
          <a:ln cap="flat" cmpd="sng" w="381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9"/>
          <p:cNvSpPr/>
          <p:nvPr/>
        </p:nvSpPr>
        <p:spPr>
          <a:xfrm>
            <a:off x="612536" y="4970674"/>
            <a:ext cx="1830900" cy="323100"/>
          </a:xfrm>
          <a:prstGeom prst="rect">
            <a:avLst/>
          </a:prstGeom>
          <a:noFill/>
          <a:ln cap="flat" cmpd="sng" w="381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 txBox="1"/>
          <p:nvPr>
            <p:ph type="title"/>
          </p:nvPr>
        </p:nvSpPr>
        <p:spPr>
          <a:xfrm>
            <a:off x="315685" y="287383"/>
            <a:ext cx="6808597" cy="628844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2-1.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사용자 요구사항 분석 및 설계 컨셉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0"/>
          <p:cNvSpPr txBox="1"/>
          <p:nvPr/>
        </p:nvSpPr>
        <p:spPr>
          <a:xfrm>
            <a:off x="3182433" y="1293975"/>
            <a:ext cx="6198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700">
                <a:solidFill>
                  <a:srgbClr val="34ADA9"/>
                </a:solidFill>
              </a:rPr>
              <a:t>“</a:t>
            </a:r>
            <a:r>
              <a:rPr b="1" lang="ko-KR" sz="1700">
                <a:solidFill>
                  <a:srgbClr val="34ADA9"/>
                </a:solidFill>
              </a:rPr>
              <a:t>사람이 수기로 기록하지 않는 데이터 기반 관리 시스템이 필요해”</a:t>
            </a:r>
            <a:endParaRPr b="1" sz="1700">
              <a:solidFill>
                <a:srgbClr val="34ADA9"/>
              </a:solidFill>
            </a:endParaRPr>
          </a:p>
        </p:txBody>
      </p:sp>
      <p:pic>
        <p:nvPicPr>
          <p:cNvPr id="78" name="Google Shape;78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500" y="2155737"/>
            <a:ext cx="2473549" cy="247352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0"/>
          <p:cNvSpPr/>
          <p:nvPr/>
        </p:nvSpPr>
        <p:spPr>
          <a:xfrm>
            <a:off x="378500" y="4742049"/>
            <a:ext cx="4751100" cy="16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/>
              <a:t>이름: 김 지 은</a:t>
            </a:r>
            <a:endParaRPr b="1" sz="15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/>
              <a:t>나이: 33세</a:t>
            </a:r>
            <a:endParaRPr b="1" sz="15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500"/>
              <a:t>직업: 국립종자원 유전자원보존팀 선임연구원</a:t>
            </a:r>
            <a:endParaRPr sz="1500"/>
          </a:p>
        </p:txBody>
      </p:sp>
      <p:grpSp>
        <p:nvGrpSpPr>
          <p:cNvPr id="80" name="Google Shape;80;p10"/>
          <p:cNvGrpSpPr/>
          <p:nvPr/>
        </p:nvGrpSpPr>
        <p:grpSpPr>
          <a:xfrm>
            <a:off x="5576951" y="1712142"/>
            <a:ext cx="6318552" cy="8672578"/>
            <a:chOff x="5092410" y="1313617"/>
            <a:chExt cx="6694800" cy="9189000"/>
          </a:xfrm>
        </p:grpSpPr>
        <p:sp>
          <p:nvSpPr>
            <p:cNvPr id="81" name="Google Shape;81;p10"/>
            <p:cNvSpPr txBox="1"/>
            <p:nvPr/>
          </p:nvSpPr>
          <p:spPr>
            <a:xfrm>
              <a:off x="5092410" y="1313617"/>
              <a:ext cx="6694800" cy="918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86300" lIns="86300" spcFirstLastPara="1" rIns="86300" wrap="square" tIns="86300">
              <a:sp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ko-KR" sz="1698">
                  <a:solidFill>
                    <a:schemeClr val="dk2"/>
                  </a:solidFill>
                </a:rPr>
                <a:t>고민사항(As-is)</a:t>
              </a:r>
              <a:endParaRPr b="1" sz="1698">
                <a:solidFill>
                  <a:schemeClr val="dk2"/>
                </a:solidFill>
              </a:endParaRPr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98">
                  <a:solidFill>
                    <a:schemeClr val="dk1"/>
                  </a:solidFill>
                </a:rPr>
                <a:t>"종자 관리가 중요하다고 말만 하지, 실제로는 수기 장부와 사람의 기억에 의존하고 있어. </a:t>
              </a:r>
              <a:r>
                <a:rPr b="1" lang="ko-KR" sz="1698">
                  <a:solidFill>
                    <a:schemeClr val="dk1"/>
                  </a:solidFill>
                </a:rPr>
                <a:t>'유전자원 관리'라는 거대한 목표</a:t>
              </a:r>
              <a:r>
                <a:rPr lang="ko-KR" sz="1698">
                  <a:solidFill>
                    <a:schemeClr val="dk1"/>
                  </a:solidFill>
                </a:rPr>
                <a:t>를 달성하기엔 구멍이 너무 많아."</a:t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698">
                  <a:solidFill>
                    <a:schemeClr val="dk2"/>
                  </a:solidFill>
                </a:rPr>
                <a:t>요구사항(To-be)</a:t>
              </a:r>
              <a:endParaRPr b="1" sz="1698">
                <a:solidFill>
                  <a:schemeClr val="dk2"/>
                </a:solidFill>
              </a:endParaRPr>
            </a:p>
            <a:p>
              <a:pPr indent="-323622" lvl="0" marL="431496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99"/>
                <a:buAutoNum type="arabicParenR"/>
              </a:pPr>
              <a:r>
                <a:rPr b="1" lang="ko-KR" sz="1698">
                  <a:solidFill>
                    <a:schemeClr val="dk1"/>
                  </a:solidFill>
                </a:rPr>
                <a:t>출입 통제:</a:t>
              </a:r>
              <a:r>
                <a:rPr lang="ko-KR" sz="1698">
                  <a:solidFill>
                    <a:schemeClr val="dk1"/>
                  </a:solidFill>
                </a:rPr>
                <a:t> 인가된 사람만, 오염 없이 들어갈 것.</a:t>
              </a:r>
              <a:endParaRPr sz="1698">
                <a:solidFill>
                  <a:schemeClr val="dk1"/>
                </a:solidFill>
              </a:endParaRPr>
            </a:p>
            <a:p>
              <a:pPr indent="-323622" lvl="0" marL="431496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99"/>
                <a:buAutoNum type="arabicParenR"/>
              </a:pPr>
              <a:r>
                <a:rPr b="1" lang="ko-KR" sz="1698">
                  <a:solidFill>
                    <a:schemeClr val="dk1"/>
                  </a:solidFill>
                </a:rPr>
                <a:t>자원 획득 추적:</a:t>
              </a:r>
              <a:r>
                <a:rPr lang="ko-KR" sz="1698">
                  <a:solidFill>
                    <a:schemeClr val="dk1"/>
                  </a:solidFill>
                </a:rPr>
                <a:t> 누가 무엇을 가져갔는지 AI가 실시간으로 볼 것.</a:t>
              </a:r>
              <a:endParaRPr sz="1698">
                <a:solidFill>
                  <a:schemeClr val="dk1"/>
                </a:solidFill>
              </a:endParaRPr>
            </a:p>
            <a:p>
              <a:pPr indent="-323622" lvl="0" marL="431496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99"/>
                <a:buAutoNum type="arabicParenR"/>
              </a:pPr>
              <a:r>
                <a:rPr b="1" lang="ko-KR" sz="1698">
                  <a:solidFill>
                    <a:schemeClr val="dk1"/>
                  </a:solidFill>
                </a:rPr>
                <a:t>데이터 기록:</a:t>
              </a:r>
              <a:r>
                <a:rPr lang="ko-KR" sz="1698">
                  <a:solidFill>
                    <a:schemeClr val="dk1"/>
                  </a:solidFill>
                </a:rPr>
                <a:t> 사람의 개입 없이 모든 행위가 로그로 남을 것.</a:t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98"/>
            </a:p>
          </p:txBody>
        </p:sp>
        <p:pic>
          <p:nvPicPr>
            <p:cNvPr id="82" name="Google Shape;82;p1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799477" y="1764118"/>
              <a:ext cx="389550" cy="3895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" name="Google Shape;83;p1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65723" y="4257403"/>
              <a:ext cx="330900" cy="3309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4" name="Google Shape;84;p10"/>
          <p:cNvGrpSpPr/>
          <p:nvPr/>
        </p:nvGrpSpPr>
        <p:grpSpPr>
          <a:xfrm>
            <a:off x="3080202" y="2664166"/>
            <a:ext cx="2444025" cy="672819"/>
            <a:chOff x="3354100" y="2903775"/>
            <a:chExt cx="2354325" cy="648125"/>
          </a:xfrm>
        </p:grpSpPr>
        <p:sp>
          <p:nvSpPr>
            <p:cNvPr id="85" name="Google Shape;85;p10"/>
            <p:cNvSpPr/>
            <p:nvPr/>
          </p:nvSpPr>
          <p:spPr>
            <a:xfrm>
              <a:off x="3667163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86" name="Google Shape;86;p10"/>
            <p:cNvSpPr/>
            <p:nvPr/>
          </p:nvSpPr>
          <p:spPr>
            <a:xfrm>
              <a:off x="3988308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87" name="Google Shape;87;p10"/>
            <p:cNvSpPr/>
            <p:nvPr/>
          </p:nvSpPr>
          <p:spPr>
            <a:xfrm>
              <a:off x="4309453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88" name="Google Shape;88;p10"/>
            <p:cNvSpPr/>
            <p:nvPr/>
          </p:nvSpPr>
          <p:spPr>
            <a:xfrm>
              <a:off x="4630599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89" name="Google Shape;89;p10"/>
            <p:cNvSpPr/>
            <p:nvPr/>
          </p:nvSpPr>
          <p:spPr>
            <a:xfrm>
              <a:off x="4951744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90" name="Google Shape;90;p10"/>
            <p:cNvSpPr txBox="1"/>
            <p:nvPr/>
          </p:nvSpPr>
          <p:spPr>
            <a:xfrm>
              <a:off x="3489713" y="3108667"/>
              <a:ext cx="879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4900" lIns="94900" spcFirstLastPara="1" rIns="94900" wrap="square" tIns="949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726"/>
                <a:t>적음/낮음</a:t>
              </a:r>
              <a:endParaRPr b="1" sz="726"/>
            </a:p>
          </p:txBody>
        </p:sp>
        <p:sp>
          <p:nvSpPr>
            <p:cNvPr id="91" name="Google Shape;91;p10"/>
            <p:cNvSpPr txBox="1"/>
            <p:nvPr/>
          </p:nvSpPr>
          <p:spPr>
            <a:xfrm>
              <a:off x="4829425" y="3108654"/>
              <a:ext cx="879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4900" lIns="94900" spcFirstLastPara="1" rIns="94900" wrap="square" tIns="949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726"/>
                <a:t>많음/높음</a:t>
              </a:r>
              <a:endParaRPr b="1" sz="726"/>
            </a:p>
          </p:txBody>
        </p:sp>
        <p:sp>
          <p:nvSpPr>
            <p:cNvPr id="92" name="Google Shape;92;p10"/>
            <p:cNvSpPr txBox="1"/>
            <p:nvPr/>
          </p:nvSpPr>
          <p:spPr>
            <a:xfrm>
              <a:off x="3354100" y="2903775"/>
              <a:ext cx="22995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4900" lIns="94900" spcFirstLastPara="1" rIns="94900" wrap="square" tIns="949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038">
                  <a:solidFill>
                    <a:srgbClr val="004AAD"/>
                  </a:solidFill>
                </a:rPr>
                <a:t>시간적 여유</a:t>
              </a:r>
              <a:endParaRPr b="1" sz="1038">
                <a:solidFill>
                  <a:srgbClr val="004AAD"/>
                </a:solidFill>
              </a:endParaRPr>
            </a:p>
          </p:txBody>
        </p:sp>
      </p:grpSp>
      <p:grpSp>
        <p:nvGrpSpPr>
          <p:cNvPr id="93" name="Google Shape;93;p10"/>
          <p:cNvGrpSpPr/>
          <p:nvPr/>
        </p:nvGrpSpPr>
        <p:grpSpPr>
          <a:xfrm>
            <a:off x="3080202" y="3503892"/>
            <a:ext cx="2444025" cy="672819"/>
            <a:chOff x="3354100" y="2903775"/>
            <a:chExt cx="2354325" cy="648125"/>
          </a:xfrm>
        </p:grpSpPr>
        <p:sp>
          <p:nvSpPr>
            <p:cNvPr id="94" name="Google Shape;94;p10"/>
            <p:cNvSpPr/>
            <p:nvPr/>
          </p:nvSpPr>
          <p:spPr>
            <a:xfrm>
              <a:off x="3667163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95" name="Google Shape;95;p10"/>
            <p:cNvSpPr/>
            <p:nvPr/>
          </p:nvSpPr>
          <p:spPr>
            <a:xfrm>
              <a:off x="3988308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96" name="Google Shape;96;p10"/>
            <p:cNvSpPr/>
            <p:nvPr/>
          </p:nvSpPr>
          <p:spPr>
            <a:xfrm>
              <a:off x="4309453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97" name="Google Shape;97;p10"/>
            <p:cNvSpPr/>
            <p:nvPr/>
          </p:nvSpPr>
          <p:spPr>
            <a:xfrm>
              <a:off x="4630599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98" name="Google Shape;98;p10"/>
            <p:cNvSpPr/>
            <p:nvPr/>
          </p:nvSpPr>
          <p:spPr>
            <a:xfrm>
              <a:off x="4951744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99" name="Google Shape;99;p10"/>
            <p:cNvSpPr txBox="1"/>
            <p:nvPr/>
          </p:nvSpPr>
          <p:spPr>
            <a:xfrm>
              <a:off x="3489713" y="3108667"/>
              <a:ext cx="879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4900" lIns="94900" spcFirstLastPara="1" rIns="94900" wrap="square" tIns="949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726"/>
                <a:t>적음/낮음</a:t>
              </a:r>
              <a:endParaRPr b="1" sz="726"/>
            </a:p>
          </p:txBody>
        </p:sp>
        <p:sp>
          <p:nvSpPr>
            <p:cNvPr id="100" name="Google Shape;100;p10"/>
            <p:cNvSpPr txBox="1"/>
            <p:nvPr/>
          </p:nvSpPr>
          <p:spPr>
            <a:xfrm>
              <a:off x="4829425" y="3108654"/>
              <a:ext cx="879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4900" lIns="94900" spcFirstLastPara="1" rIns="94900" wrap="square" tIns="949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726"/>
                <a:t>많음/높음</a:t>
              </a:r>
              <a:endParaRPr b="1" sz="726"/>
            </a:p>
          </p:txBody>
        </p:sp>
        <p:sp>
          <p:nvSpPr>
            <p:cNvPr id="101" name="Google Shape;101;p10"/>
            <p:cNvSpPr txBox="1"/>
            <p:nvPr/>
          </p:nvSpPr>
          <p:spPr>
            <a:xfrm>
              <a:off x="3354100" y="2903775"/>
              <a:ext cx="22995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4900" lIns="94900" spcFirstLastPara="1" rIns="94900" wrap="square" tIns="949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038">
                  <a:solidFill>
                    <a:srgbClr val="004AAD"/>
                  </a:solidFill>
                </a:rPr>
                <a:t>경제적 여유</a:t>
              </a:r>
              <a:endParaRPr b="1" sz="1038">
                <a:solidFill>
                  <a:srgbClr val="004AAD"/>
                </a:solidFill>
              </a:endParaRPr>
            </a:p>
          </p:txBody>
        </p:sp>
      </p:grpSp>
      <p:grpSp>
        <p:nvGrpSpPr>
          <p:cNvPr id="102" name="Google Shape;102;p10"/>
          <p:cNvGrpSpPr/>
          <p:nvPr/>
        </p:nvGrpSpPr>
        <p:grpSpPr>
          <a:xfrm>
            <a:off x="3109711" y="4343619"/>
            <a:ext cx="2444025" cy="672819"/>
            <a:chOff x="3354100" y="2903775"/>
            <a:chExt cx="2354325" cy="648125"/>
          </a:xfrm>
        </p:grpSpPr>
        <p:sp>
          <p:nvSpPr>
            <p:cNvPr id="103" name="Google Shape;103;p10"/>
            <p:cNvSpPr/>
            <p:nvPr/>
          </p:nvSpPr>
          <p:spPr>
            <a:xfrm>
              <a:off x="3667163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3988308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4309453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106" name="Google Shape;106;p10"/>
            <p:cNvSpPr/>
            <p:nvPr/>
          </p:nvSpPr>
          <p:spPr>
            <a:xfrm>
              <a:off x="4630599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107" name="Google Shape;107;p10"/>
            <p:cNvSpPr/>
            <p:nvPr/>
          </p:nvSpPr>
          <p:spPr>
            <a:xfrm>
              <a:off x="4951744" y="3311000"/>
              <a:ext cx="253500" cy="240900"/>
            </a:xfrm>
            <a:prstGeom prst="ellipse">
              <a:avLst/>
            </a:prstGeom>
            <a:solidFill>
              <a:srgbClr val="DBEFF9"/>
            </a:solidFill>
            <a:ln>
              <a:noFill/>
            </a:ln>
          </p:spPr>
          <p:txBody>
            <a:bodyPr anchorCtr="0" anchor="ctr" bIns="106100" lIns="106100" spcFirstLastPara="1" rIns="106100" wrap="square" tIns="1061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24"/>
            </a:p>
          </p:txBody>
        </p:sp>
        <p:sp>
          <p:nvSpPr>
            <p:cNvPr id="108" name="Google Shape;108;p10"/>
            <p:cNvSpPr txBox="1"/>
            <p:nvPr/>
          </p:nvSpPr>
          <p:spPr>
            <a:xfrm>
              <a:off x="3489713" y="3108667"/>
              <a:ext cx="879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4900" lIns="94900" spcFirstLastPara="1" rIns="94900" wrap="square" tIns="949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726"/>
                <a:t>적음/낮음</a:t>
              </a:r>
              <a:endParaRPr b="1" sz="726"/>
            </a:p>
          </p:txBody>
        </p:sp>
        <p:sp>
          <p:nvSpPr>
            <p:cNvPr id="109" name="Google Shape;109;p10"/>
            <p:cNvSpPr txBox="1"/>
            <p:nvPr/>
          </p:nvSpPr>
          <p:spPr>
            <a:xfrm>
              <a:off x="4829425" y="3108654"/>
              <a:ext cx="8790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4900" lIns="94900" spcFirstLastPara="1" rIns="94900" wrap="square" tIns="949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726"/>
                <a:t>많음/높음</a:t>
              </a:r>
              <a:endParaRPr b="1" sz="726"/>
            </a:p>
          </p:txBody>
        </p:sp>
        <p:sp>
          <p:nvSpPr>
            <p:cNvPr id="110" name="Google Shape;110;p10"/>
            <p:cNvSpPr txBox="1"/>
            <p:nvPr/>
          </p:nvSpPr>
          <p:spPr>
            <a:xfrm>
              <a:off x="3354100" y="2903775"/>
              <a:ext cx="22995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4900" lIns="94900" spcFirstLastPara="1" rIns="94900" wrap="square" tIns="9490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1038">
                  <a:solidFill>
                    <a:srgbClr val="004AAD"/>
                  </a:solidFill>
                </a:rPr>
                <a:t>관련 정보 수집 능력</a:t>
              </a:r>
              <a:endParaRPr b="1" sz="1038">
                <a:solidFill>
                  <a:srgbClr val="004AAD"/>
                </a:solidFill>
              </a:endParaRPr>
            </a:p>
          </p:txBody>
        </p:sp>
      </p:grpSp>
      <p:pic>
        <p:nvPicPr>
          <p:cNvPr id="111" name="Google Shape;111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47263" y="2978298"/>
            <a:ext cx="381906" cy="381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50935" y="3794929"/>
            <a:ext cx="381906" cy="381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27081" y="4641719"/>
            <a:ext cx="381906" cy="381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31650" y="2118150"/>
            <a:ext cx="418801" cy="4188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0"/>
          <p:cNvSpPr txBox="1"/>
          <p:nvPr/>
        </p:nvSpPr>
        <p:spPr>
          <a:xfrm>
            <a:off x="3109700" y="2144087"/>
            <a:ext cx="13614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98">
                <a:solidFill>
                  <a:schemeClr val="dk2"/>
                </a:solidFill>
              </a:rPr>
              <a:t>행동&amp;상황</a:t>
            </a:r>
            <a:endParaRPr/>
          </a:p>
        </p:txBody>
      </p:sp>
      <p:sp>
        <p:nvSpPr>
          <p:cNvPr id="116" name="Google Shape;116;p10"/>
          <p:cNvSpPr txBox="1"/>
          <p:nvPr/>
        </p:nvSpPr>
        <p:spPr>
          <a:xfrm>
            <a:off x="257596" y="1724213"/>
            <a:ext cx="34326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698">
                <a:solidFill>
                  <a:schemeClr val="dk2"/>
                </a:solidFill>
              </a:rPr>
              <a:t>과로에 시달리는 선임연구원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2-2.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기능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요구사항 분석 및 설계 컨셉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1"/>
          <p:cNvSpPr/>
          <p:nvPr/>
        </p:nvSpPr>
        <p:spPr>
          <a:xfrm>
            <a:off x="419350" y="2033450"/>
            <a:ext cx="2084700" cy="3702175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지문/정맥 기반 </a:t>
            </a:r>
            <a:r>
              <a:rPr b="1"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다중 생체 인증</a:t>
            </a:r>
            <a:br>
              <a:rPr b="1"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endParaRPr b="1"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스피드게이트+에어샤워 연동 제어</a:t>
            </a:r>
            <a:b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비인가자 접근 시 실시간 경보</a:t>
            </a:r>
            <a:b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출입 이력 자동 기록 및 Audit 필요</a:t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p11"/>
          <p:cNvSpPr/>
          <p:nvPr/>
        </p:nvSpPr>
        <p:spPr>
          <a:xfrm>
            <a:off x="2677575" y="2033450"/>
            <a:ext cx="2084700" cy="3702175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시약/자재의 </a:t>
            </a:r>
            <a:r>
              <a:rPr b="1"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RFID 기반 자동인식</a:t>
            </a:r>
            <a:br>
              <a:rPr b="1"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endParaRPr b="1"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스마트 선반의 </a:t>
            </a:r>
            <a:r>
              <a:rPr b="1"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중량 센싱</a:t>
            </a: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통한 오사용 방지</a:t>
            </a:r>
            <a:b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AI 영상 분석으로 객체/행동 인식</a:t>
            </a:r>
            <a:b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불출/반납 이벤트 자동 기록 및 재고 관리</a:t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4" name="Google Shape;124;p11"/>
          <p:cNvSpPr/>
          <p:nvPr/>
        </p:nvSpPr>
        <p:spPr>
          <a:xfrm>
            <a:off x="4935800" y="2033450"/>
            <a:ext cx="2084700" cy="3702175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>
                <a:latin typeface="Malgun Gothic"/>
                <a:ea typeface="Malgun Gothic"/>
                <a:cs typeface="Malgun Gothic"/>
                <a:sym typeface="Malgun Gothic"/>
              </a:rPr>
              <a:t>실시간 </a:t>
            </a:r>
            <a:r>
              <a:rPr b="1" lang="ko-KR" sz="1100">
                <a:latin typeface="Malgun Gothic"/>
                <a:ea typeface="Malgun Gothic"/>
                <a:cs typeface="Malgun Gothic"/>
                <a:sym typeface="Malgun Gothic"/>
              </a:rPr>
              <a:t>온·습도</a:t>
            </a:r>
            <a:r>
              <a:rPr lang="ko-KR" sz="1100">
                <a:latin typeface="Malgun Gothic"/>
                <a:ea typeface="Malgun Gothic"/>
                <a:cs typeface="Malgun Gothic"/>
                <a:sym typeface="Malgun Gothic"/>
              </a:rPr>
              <a:t> 측정</a:t>
            </a:r>
            <a:br>
              <a:rPr lang="ko-KR" sz="1100">
                <a:latin typeface="Malgun Gothic"/>
                <a:ea typeface="Malgun Gothic"/>
                <a:cs typeface="Malgun Gothic"/>
                <a:sym typeface="Malgun Gothic"/>
              </a:rPr>
            </a:br>
            <a:endParaRPr sz="11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>
                <a:latin typeface="Malgun Gothic"/>
                <a:ea typeface="Malgun Gothic"/>
                <a:cs typeface="Malgun Gothic"/>
                <a:sym typeface="Malgun Gothic"/>
              </a:rPr>
              <a:t>임계치 초과 시 </a:t>
            </a:r>
            <a:r>
              <a:rPr b="1" lang="ko-KR" sz="1100">
                <a:latin typeface="Malgun Gothic"/>
                <a:ea typeface="Malgun Gothic"/>
                <a:cs typeface="Malgun Gothic"/>
                <a:sym typeface="Malgun Gothic"/>
              </a:rPr>
              <a:t>자동 </a:t>
            </a:r>
            <a:r>
              <a:rPr b="1" lang="ko-KR" sz="1100">
                <a:latin typeface="Malgun Gothic"/>
                <a:ea typeface="Malgun Gothic"/>
                <a:cs typeface="Malgun Gothic"/>
                <a:sym typeface="Malgun Gothic"/>
              </a:rPr>
              <a:t>알림</a:t>
            </a:r>
            <a:br>
              <a:rPr lang="ko-KR" sz="1100">
                <a:latin typeface="Malgun Gothic"/>
                <a:ea typeface="Malgun Gothic"/>
                <a:cs typeface="Malgun Gothic"/>
                <a:sym typeface="Malgun Gothic"/>
              </a:rPr>
            </a:br>
            <a:endParaRPr sz="11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>
                <a:latin typeface="Malgun Gothic"/>
                <a:ea typeface="Malgun Gothic"/>
                <a:cs typeface="Malgun Gothic"/>
                <a:sym typeface="Malgun Gothic"/>
              </a:rPr>
              <a:t>화재/정전 감지 및</a:t>
            </a:r>
            <a:r>
              <a:rPr b="1" lang="ko-KR" sz="1100">
                <a:latin typeface="Malgun Gothic"/>
                <a:ea typeface="Malgun Gothic"/>
                <a:cs typeface="Malgun Gothic"/>
                <a:sym typeface="Malgun Gothic"/>
              </a:rPr>
              <a:t> Fail-safe</a:t>
            </a:r>
            <a:r>
              <a:rPr lang="ko-KR" sz="1100">
                <a:latin typeface="Malgun Gothic"/>
                <a:ea typeface="Malgun Gothic"/>
                <a:cs typeface="Malgun Gothic"/>
                <a:sym typeface="Malgun Gothic"/>
              </a:rPr>
              <a:t> 작동</a:t>
            </a:r>
            <a:br>
              <a:rPr lang="ko-KR" sz="1100">
                <a:latin typeface="Malgun Gothic"/>
                <a:ea typeface="Malgun Gothic"/>
                <a:cs typeface="Malgun Gothic"/>
                <a:sym typeface="Malgun Gothic"/>
              </a:rPr>
            </a:br>
            <a:endParaRPr sz="11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>
                <a:latin typeface="Malgun Gothic"/>
                <a:ea typeface="Malgun Gothic"/>
                <a:cs typeface="Malgun Gothic"/>
                <a:sym typeface="Malgun Gothic"/>
              </a:rPr>
              <a:t>출입문 자동 </a:t>
            </a:r>
            <a:r>
              <a:rPr b="1" lang="ko-KR" sz="1100">
                <a:latin typeface="Malgun Gothic"/>
                <a:ea typeface="Malgun Gothic"/>
                <a:cs typeface="Malgun Gothic"/>
                <a:sym typeface="Malgun Gothic"/>
              </a:rPr>
              <a:t>잠금/해제</a:t>
            </a:r>
            <a:r>
              <a:rPr lang="ko-KR" sz="1100">
                <a:latin typeface="Malgun Gothic"/>
                <a:ea typeface="Malgun Gothic"/>
                <a:cs typeface="Malgun Gothic"/>
                <a:sym typeface="Malgun Gothic"/>
              </a:rPr>
              <a:t>와 연계</a:t>
            </a:r>
            <a:endParaRPr sz="11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11"/>
          <p:cNvSpPr/>
          <p:nvPr/>
        </p:nvSpPr>
        <p:spPr>
          <a:xfrm>
            <a:off x="7194025" y="2033450"/>
            <a:ext cx="2084700" cy="3702175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  <a:t>카메라/센서/서버 상태 실시간 </a:t>
            </a:r>
            <a:r>
              <a:rPr b="1" lang="ko-KR" sz="1000">
                <a:latin typeface="Malgun Gothic"/>
                <a:ea typeface="Malgun Gothic"/>
                <a:cs typeface="Malgun Gothic"/>
                <a:sym typeface="Malgun Gothic"/>
              </a:rPr>
              <a:t>모니터링</a:t>
            </a:r>
            <a:b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</a:b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  <a:t>재고 현황 및 프로젝트별 사용 </a:t>
            </a:r>
            <a:r>
              <a:rPr b="1" lang="ko-KR" sz="1000">
                <a:latin typeface="Malgun Gothic"/>
                <a:ea typeface="Malgun Gothic"/>
                <a:cs typeface="Malgun Gothic"/>
                <a:sym typeface="Malgun Gothic"/>
              </a:rPr>
              <a:t>통계 시각화</a:t>
            </a:r>
            <a:br>
              <a:rPr b="1" lang="ko-KR" sz="1000">
                <a:latin typeface="Malgun Gothic"/>
                <a:ea typeface="Malgun Gothic"/>
                <a:cs typeface="Malgun Gothic"/>
                <a:sym typeface="Malgun Gothic"/>
              </a:rPr>
            </a:br>
            <a:endParaRPr b="1"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  <a:t>이력/Audit 기록 </a:t>
            </a:r>
            <a:r>
              <a:rPr b="1" lang="ko-KR" sz="1000">
                <a:latin typeface="Malgun Gothic"/>
                <a:ea typeface="Malgun Gothic"/>
                <a:cs typeface="Malgun Gothic"/>
                <a:sym typeface="Malgun Gothic"/>
              </a:rPr>
              <a:t>저장 및 조회</a:t>
            </a:r>
            <a:br>
              <a:rPr b="1" lang="ko-KR" sz="1000">
                <a:latin typeface="Malgun Gothic"/>
                <a:ea typeface="Malgun Gothic"/>
                <a:cs typeface="Malgun Gothic"/>
                <a:sym typeface="Malgun Gothic"/>
              </a:rPr>
            </a:br>
            <a:endParaRPr b="1"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  <a:t>통합 </a:t>
            </a:r>
            <a:r>
              <a:rPr b="1" lang="ko-KR" sz="1000">
                <a:latin typeface="Malgun Gothic"/>
                <a:ea typeface="Malgun Gothic"/>
                <a:cs typeface="Malgun Gothic"/>
                <a:sym typeface="Malgun Gothic"/>
              </a:rPr>
              <a:t>대시보드 UI</a:t>
            </a:r>
            <a: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  <a:t> 필요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6" name="Google Shape;126;p11"/>
          <p:cNvSpPr/>
          <p:nvPr/>
        </p:nvSpPr>
        <p:spPr>
          <a:xfrm>
            <a:off x="9452250" y="2033450"/>
            <a:ext cx="2084700" cy="3702175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  <a:t>ERP·LIMS 시스템과 </a:t>
            </a:r>
            <a:r>
              <a:rPr b="1" lang="ko-KR" sz="1000">
                <a:latin typeface="Malgun Gothic"/>
                <a:ea typeface="Malgun Gothic"/>
                <a:cs typeface="Malgun Gothic"/>
                <a:sym typeface="Malgun Gothic"/>
              </a:rPr>
              <a:t>데이터 연동</a:t>
            </a:r>
            <a:br>
              <a:rPr b="1" lang="ko-KR" sz="1000">
                <a:latin typeface="Malgun Gothic"/>
                <a:ea typeface="Malgun Gothic"/>
                <a:cs typeface="Malgun Gothic"/>
                <a:sym typeface="Malgun Gothic"/>
              </a:rPr>
            </a:br>
            <a:endParaRPr b="1"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000">
                <a:latin typeface="Malgun Gothic"/>
                <a:ea typeface="Malgun Gothic"/>
                <a:cs typeface="Malgun Gothic"/>
                <a:sym typeface="Malgun Gothic"/>
              </a:rPr>
              <a:t>SMS/메신저</a:t>
            </a:r>
            <a: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  <a:t> 기반 즉시 알림</a:t>
            </a:r>
            <a:b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</a:b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-KR" sz="1000">
                <a:latin typeface="Malgun Gothic"/>
                <a:ea typeface="Malgun Gothic"/>
                <a:cs typeface="Malgun Gothic"/>
                <a:sym typeface="Malgun Gothic"/>
              </a:rPr>
              <a:t>백업 및 장애 </a:t>
            </a:r>
            <a: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  <a:t>복구 체계</a:t>
            </a:r>
            <a:b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</a:b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latin typeface="Malgun Gothic"/>
                <a:ea typeface="Malgun Gothic"/>
                <a:cs typeface="Malgun Gothic"/>
                <a:sym typeface="Malgun Gothic"/>
              </a:rPr>
              <a:t>보안 정책 및 사용자 </a:t>
            </a:r>
            <a:r>
              <a:rPr b="1" lang="ko-KR" sz="1000">
                <a:latin typeface="Malgun Gothic"/>
                <a:ea typeface="Malgun Gothic"/>
                <a:cs typeface="Malgun Gothic"/>
                <a:sym typeface="Malgun Gothic"/>
              </a:rPr>
              <a:t>권한 관리</a:t>
            </a:r>
            <a:endParaRPr b="1"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7" name="Google Shape;127;p11"/>
          <p:cNvSpPr/>
          <p:nvPr/>
        </p:nvSpPr>
        <p:spPr>
          <a:xfrm>
            <a:off x="419350" y="1719300"/>
            <a:ext cx="2084700" cy="7008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  출입 통제 요구 사항</a:t>
            </a:r>
            <a:endParaRPr b="1"/>
          </a:p>
        </p:txBody>
      </p:sp>
      <p:sp>
        <p:nvSpPr>
          <p:cNvPr id="128" name="Google Shape;128;p11"/>
          <p:cNvSpPr/>
          <p:nvPr/>
        </p:nvSpPr>
        <p:spPr>
          <a:xfrm>
            <a:off x="2677575" y="1719300"/>
            <a:ext cx="2084700" cy="7008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  자재/관리 요구사항</a:t>
            </a:r>
            <a:endParaRPr b="1"/>
          </a:p>
        </p:txBody>
      </p:sp>
      <p:sp>
        <p:nvSpPr>
          <p:cNvPr id="129" name="Google Shape;129;p11"/>
          <p:cNvSpPr/>
          <p:nvPr/>
        </p:nvSpPr>
        <p:spPr>
          <a:xfrm>
            <a:off x="4935800" y="1719300"/>
            <a:ext cx="2084700" cy="7008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   환경 제어 요구사항</a:t>
            </a:r>
            <a:endParaRPr b="1"/>
          </a:p>
        </p:txBody>
      </p:sp>
      <p:sp>
        <p:nvSpPr>
          <p:cNvPr id="130" name="Google Shape;130;p11"/>
          <p:cNvSpPr/>
          <p:nvPr/>
        </p:nvSpPr>
        <p:spPr>
          <a:xfrm>
            <a:off x="7194025" y="1719300"/>
            <a:ext cx="2084700" cy="7008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  통합 관제 요구사항</a:t>
            </a:r>
            <a:endParaRPr b="1"/>
          </a:p>
        </p:txBody>
      </p:sp>
      <p:sp>
        <p:nvSpPr>
          <p:cNvPr id="131" name="Google Shape;131;p11"/>
          <p:cNvSpPr/>
          <p:nvPr/>
        </p:nvSpPr>
        <p:spPr>
          <a:xfrm>
            <a:off x="9452250" y="1719300"/>
            <a:ext cx="2084700" cy="7008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  연계/운영 요구사항</a:t>
            </a:r>
            <a:endParaRPr b="1"/>
          </a:p>
        </p:txBody>
      </p:sp>
      <p:pic>
        <p:nvPicPr>
          <p:cNvPr id="132" name="Google Shape;13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6643" y="1936016"/>
            <a:ext cx="267375" cy="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6157" y="1960875"/>
            <a:ext cx="217676" cy="217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8872" y="1936025"/>
            <a:ext cx="267375" cy="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42914" y="1856300"/>
            <a:ext cx="426825" cy="42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110147" y="1889000"/>
            <a:ext cx="361425" cy="36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1"/>
          <p:cNvSpPr txBox="1"/>
          <p:nvPr/>
        </p:nvSpPr>
        <p:spPr>
          <a:xfrm>
            <a:off x="7076375" y="1282925"/>
            <a:ext cx="512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2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2-3.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비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기능 요구사항 분석 및 설계 컨셉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2"/>
          <p:cNvSpPr/>
          <p:nvPr/>
        </p:nvSpPr>
        <p:spPr>
          <a:xfrm>
            <a:off x="532725" y="2722900"/>
            <a:ext cx="2084700" cy="2127300"/>
          </a:xfrm>
          <a:prstGeom prst="roundRect">
            <a:avLst>
              <a:gd fmla="val 16667" name="adj"/>
            </a:avLst>
          </a:prstGeom>
          <a:solidFill>
            <a:srgbClr val="D6ECE8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데이터 접근 권한 제어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생체정보·시약정보 암호화 저장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침입 탐지 및 실시간 알림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44" name="Google Shape;144;p12"/>
          <p:cNvSpPr/>
          <p:nvPr/>
        </p:nvSpPr>
        <p:spPr>
          <a:xfrm>
            <a:off x="3410975" y="2722900"/>
            <a:ext cx="2084700" cy="2181600"/>
          </a:xfrm>
          <a:prstGeom prst="roundRect">
            <a:avLst>
              <a:gd fmla="val 16667" name="adj"/>
            </a:avLst>
          </a:prstGeom>
          <a:solidFill>
            <a:srgbClr val="D6ECE8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24시간 무중단 운영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정전·장애 대비 UPS 기반 지속 운영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자동 백업 및 복구 정책 필요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45" name="Google Shape;145;p12"/>
          <p:cNvSpPr/>
          <p:nvPr/>
        </p:nvSpPr>
        <p:spPr>
          <a:xfrm>
            <a:off x="6289225" y="2722900"/>
            <a:ext cx="2084700" cy="2181600"/>
          </a:xfrm>
          <a:prstGeom prst="roundRect">
            <a:avLst>
              <a:gd fmla="val 16667" name="adj"/>
            </a:avLst>
          </a:prstGeom>
          <a:solidFill>
            <a:srgbClr val="D6ECE8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스마트 선반/센서 추가 가능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새로운 연구 프로젝트·구역 추가 시 서비스 확장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46" name="Google Shape;146;p12"/>
          <p:cNvSpPr/>
          <p:nvPr/>
        </p:nvSpPr>
        <p:spPr>
          <a:xfrm>
            <a:off x="9284275" y="2722900"/>
            <a:ext cx="2084700" cy="2181600"/>
          </a:xfrm>
          <a:prstGeom prst="roundRect">
            <a:avLst>
              <a:gd fmla="val 16667" name="adj"/>
            </a:avLst>
          </a:prstGeom>
          <a:solidFill>
            <a:srgbClr val="D6ECE8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실험·출입·자재·환경 데이터를 프로젝트 단위로 연계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모든 이벤트 로그 저장 (Audit Trail)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47" name="Google Shape;147;p12"/>
          <p:cNvSpPr/>
          <p:nvPr/>
        </p:nvSpPr>
        <p:spPr>
          <a:xfrm>
            <a:off x="532725" y="2408750"/>
            <a:ext cx="2084700" cy="700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     보안 요구사항</a:t>
            </a:r>
            <a:endParaRPr b="1"/>
          </a:p>
        </p:txBody>
      </p:sp>
      <p:sp>
        <p:nvSpPr>
          <p:cNvPr id="148" name="Google Shape;148;p12"/>
          <p:cNvSpPr/>
          <p:nvPr/>
        </p:nvSpPr>
        <p:spPr>
          <a:xfrm>
            <a:off x="3410975" y="2408750"/>
            <a:ext cx="2084700" cy="700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       안정성/가용성</a:t>
            </a:r>
            <a:endParaRPr b="1"/>
          </a:p>
        </p:txBody>
      </p:sp>
      <p:sp>
        <p:nvSpPr>
          <p:cNvPr id="149" name="Google Shape;149;p12"/>
          <p:cNvSpPr/>
          <p:nvPr/>
        </p:nvSpPr>
        <p:spPr>
          <a:xfrm>
            <a:off x="6289225" y="2408750"/>
            <a:ext cx="2084700" cy="700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             확장성</a:t>
            </a:r>
            <a:endParaRPr b="1"/>
          </a:p>
        </p:txBody>
      </p:sp>
      <p:sp>
        <p:nvSpPr>
          <p:cNvPr id="150" name="Google Shape;150;p12"/>
          <p:cNvSpPr/>
          <p:nvPr/>
        </p:nvSpPr>
        <p:spPr>
          <a:xfrm>
            <a:off x="9284275" y="2408750"/>
            <a:ext cx="2084700" cy="700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/>
              <a:t>데이터 무결성/추적성</a:t>
            </a:r>
            <a:endParaRPr b="1"/>
          </a:p>
        </p:txBody>
      </p:sp>
      <p:pic>
        <p:nvPicPr>
          <p:cNvPr id="151" name="Google Shape;15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7243" y="2625466"/>
            <a:ext cx="267375" cy="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9018" y="2625466"/>
            <a:ext cx="267375" cy="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7993" y="2625466"/>
            <a:ext cx="267375" cy="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3818" y="2625453"/>
            <a:ext cx="267375" cy="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071" y="1994886"/>
            <a:ext cx="700800" cy="70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12577" y="2031161"/>
            <a:ext cx="585600" cy="58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96001" y="2052484"/>
            <a:ext cx="585600" cy="585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016201" y="2052475"/>
            <a:ext cx="585600" cy="58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2-4. </a:t>
            </a: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설계 컨셉 &amp; 요약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3"/>
          <p:cNvSpPr/>
          <p:nvPr/>
        </p:nvSpPr>
        <p:spPr>
          <a:xfrm>
            <a:off x="437157" y="1353067"/>
            <a:ext cx="2084700" cy="2796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300">
                <a:solidFill>
                  <a:schemeClr val="dk1"/>
                </a:solidFill>
              </a:rPr>
              <a:t>출입(생체) + 영상(AI) + RFID + 중량센서 + 환경센서를 </a:t>
            </a:r>
            <a:r>
              <a:rPr b="1" lang="ko-KR" sz="1300">
                <a:solidFill>
                  <a:schemeClr val="dk1"/>
                </a:solidFill>
              </a:rPr>
              <a:t>엣지 서버 수준에서 실시간 Sensor Fusion 처리</a:t>
            </a:r>
            <a:endParaRPr sz="1300"/>
          </a:p>
        </p:txBody>
      </p:sp>
      <p:sp>
        <p:nvSpPr>
          <p:cNvPr id="165" name="Google Shape;165;p13"/>
          <p:cNvSpPr/>
          <p:nvPr/>
        </p:nvSpPr>
        <p:spPr>
          <a:xfrm>
            <a:off x="2713525" y="1353075"/>
            <a:ext cx="2084700" cy="2796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>
                <a:solidFill>
                  <a:schemeClr val="dk1"/>
                </a:solidFill>
              </a:rPr>
              <a:t>출입, 환경, 재고, 영상 이벤트를 하나로 통합</a:t>
            </a:r>
            <a:br>
              <a:rPr lang="ko-KR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>
                <a:solidFill>
                  <a:schemeClr val="dk1"/>
                </a:solidFill>
              </a:rPr>
              <a:t>관리자·보안요원·연구원별 맞춤 UI 제공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3"/>
          <p:cNvSpPr/>
          <p:nvPr/>
        </p:nvSpPr>
        <p:spPr>
          <a:xfrm>
            <a:off x="4971750" y="1353075"/>
            <a:ext cx="2084700" cy="2796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dk1"/>
                </a:solidFill>
              </a:rPr>
              <a:t>환경 이상 시 출입문 자동잠금 &amp; 경보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dk1"/>
                </a:solidFill>
              </a:rPr>
              <a:t>정전 시 UPS 기반 최소 2시간 운영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300">
                <a:solidFill>
                  <a:schemeClr val="dk1"/>
                </a:solidFill>
              </a:rPr>
              <a:t>영상/센서 데이터는 NAS에 이중 보관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3"/>
          <p:cNvSpPr/>
          <p:nvPr/>
        </p:nvSpPr>
        <p:spPr>
          <a:xfrm>
            <a:off x="7229975" y="1353075"/>
            <a:ext cx="2084700" cy="2744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ERP/LIMS와 API 연계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</a:rPr>
              <a:t>SMS/메신저 알림 자동 발송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200">
                <a:solidFill>
                  <a:schemeClr val="dk1"/>
                </a:solidFill>
              </a:rPr>
              <a:t>표준 프로토콜(TCP/IP, Modbus/TCP, RFID UHF) 기반 설계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3"/>
          <p:cNvSpPr/>
          <p:nvPr/>
        </p:nvSpPr>
        <p:spPr>
          <a:xfrm>
            <a:off x="9488200" y="1353075"/>
            <a:ext cx="2084700" cy="27441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200">
                <a:solidFill>
                  <a:schemeClr val="dk1"/>
                </a:solidFill>
              </a:rPr>
              <a:t>민감 데이터는 연구소 내부에서만 처리(보안 강화)</a:t>
            </a:r>
            <a:br>
              <a:rPr lang="ko-KR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200">
                <a:solidFill>
                  <a:schemeClr val="dk1"/>
                </a:solidFill>
              </a:rPr>
              <a:t>영상/생체 데이터 외부 반출 최소화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9" name="Google Shape;169;p13"/>
          <p:cNvSpPr/>
          <p:nvPr/>
        </p:nvSpPr>
        <p:spPr>
          <a:xfrm>
            <a:off x="367532" y="1486539"/>
            <a:ext cx="2296500" cy="49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highlight>
                  <a:schemeClr val="lt2"/>
                </a:highlight>
              </a:rPr>
              <a:t>센싱 기반 통합 플랫폼 설계</a:t>
            </a:r>
            <a:endParaRPr b="1">
              <a:highlight>
                <a:schemeClr val="lt2"/>
              </a:highlight>
            </a:endParaRPr>
          </a:p>
        </p:txBody>
      </p:sp>
      <p:sp>
        <p:nvSpPr>
          <p:cNvPr id="170" name="Google Shape;170;p13"/>
          <p:cNvSpPr/>
          <p:nvPr/>
        </p:nvSpPr>
        <p:spPr>
          <a:xfrm>
            <a:off x="2713525" y="1477468"/>
            <a:ext cx="2084700" cy="49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highlight>
                  <a:schemeClr val="lt2"/>
                </a:highlight>
              </a:rPr>
              <a:t>단일 관제 대시보드 지향</a:t>
            </a:r>
            <a:endParaRPr b="1">
              <a:highlight>
                <a:schemeClr val="lt2"/>
              </a:highlight>
            </a:endParaRPr>
          </a:p>
        </p:txBody>
      </p:sp>
      <p:sp>
        <p:nvSpPr>
          <p:cNvPr id="171" name="Google Shape;171;p13"/>
          <p:cNvSpPr/>
          <p:nvPr/>
        </p:nvSpPr>
        <p:spPr>
          <a:xfrm>
            <a:off x="4890107" y="1468396"/>
            <a:ext cx="2212200" cy="49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highlight>
                  <a:schemeClr val="lt2"/>
                </a:highlight>
              </a:rPr>
              <a:t>Fail-Safe 기반 안전 설계</a:t>
            </a:r>
            <a:endParaRPr b="1">
              <a:highlight>
                <a:schemeClr val="lt2"/>
              </a:highlight>
            </a:endParaRPr>
          </a:p>
        </p:txBody>
      </p:sp>
      <p:sp>
        <p:nvSpPr>
          <p:cNvPr id="172" name="Google Shape;172;p13"/>
          <p:cNvSpPr/>
          <p:nvPr/>
        </p:nvSpPr>
        <p:spPr>
          <a:xfrm>
            <a:off x="7077875" y="1486539"/>
            <a:ext cx="2388900" cy="49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200">
                <a:highlight>
                  <a:schemeClr val="lt2"/>
                </a:highlight>
              </a:rPr>
              <a:t>오픈 스탠다드 기반의 연계 구조</a:t>
            </a:r>
            <a:endParaRPr b="1" sz="1200">
              <a:highlight>
                <a:schemeClr val="lt2"/>
              </a:highlight>
            </a:endParaRPr>
          </a:p>
        </p:txBody>
      </p:sp>
      <p:sp>
        <p:nvSpPr>
          <p:cNvPr id="173" name="Google Shape;173;p13"/>
          <p:cNvSpPr/>
          <p:nvPr/>
        </p:nvSpPr>
        <p:spPr>
          <a:xfrm>
            <a:off x="9488200" y="1550039"/>
            <a:ext cx="2084700" cy="492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100">
                <a:highlight>
                  <a:schemeClr val="lt2"/>
                </a:highlight>
              </a:rPr>
              <a:t>On-Premise + Edge 중심  아키텍처</a:t>
            </a:r>
            <a:endParaRPr b="1" sz="1100">
              <a:highlight>
                <a:schemeClr val="lt2"/>
              </a:highlight>
            </a:endParaRPr>
          </a:p>
        </p:txBody>
      </p:sp>
      <p:sp>
        <p:nvSpPr>
          <p:cNvPr id="174" name="Google Shape;174;p13"/>
          <p:cNvSpPr/>
          <p:nvPr/>
        </p:nvSpPr>
        <p:spPr>
          <a:xfrm>
            <a:off x="437150" y="4375175"/>
            <a:ext cx="11208600" cy="2069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8F4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생체·RFID·영상·중량·환경 데이터의 실시간 Sensor Fusion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출입·자재·환경을 하나의 인터페이스로 제어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Disaster/Failsafe 설계로 안정성 극대화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ERP/LIMS 연계 기반 운영 효율화</a:t>
            </a:r>
            <a:br>
              <a:rPr lang="ko-KR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100">
                <a:solidFill>
                  <a:schemeClr val="dk1"/>
                </a:solidFill>
              </a:rPr>
              <a:t>연구 현장 내부(On-Premise)에서 모든 민감 로직 처리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75" name="Google Shape;175;p13"/>
          <p:cNvSpPr/>
          <p:nvPr/>
        </p:nvSpPr>
        <p:spPr>
          <a:xfrm>
            <a:off x="446350" y="4455575"/>
            <a:ext cx="11099700" cy="321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highlight>
                  <a:srgbClr val="D9EDEA"/>
                </a:highlight>
              </a:rPr>
              <a:t>설계 컨셉 요약: 연구실의 모든 이벤트를 자동으로 감지,기록,제어하는 ‘통합 지능형 연구관리 플랫폼’ 설계</a:t>
            </a:r>
            <a:endParaRPr b="1">
              <a:highlight>
                <a:srgbClr val="D9EDEA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목표 시스템 구성도 설명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4"/>
          <p:cNvSpPr/>
          <p:nvPr/>
        </p:nvSpPr>
        <p:spPr>
          <a:xfrm>
            <a:off x="245600" y="1510300"/>
            <a:ext cx="1186200" cy="483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연구원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관리원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보안요원</a:t>
            </a:r>
            <a:endParaRPr/>
          </a:p>
        </p:txBody>
      </p:sp>
      <p:sp>
        <p:nvSpPr>
          <p:cNvPr id="182" name="Google Shape;182;p14"/>
          <p:cNvSpPr/>
          <p:nvPr/>
        </p:nvSpPr>
        <p:spPr>
          <a:xfrm>
            <a:off x="1709925" y="1510300"/>
            <a:ext cx="1451700" cy="269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출입 인증 서비스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자재 불출/ 반납 서비스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환경관제 서비스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/>
              <a:t>재고/이력 조회 서비스</a:t>
            </a:r>
            <a:endParaRPr sz="1000"/>
          </a:p>
        </p:txBody>
      </p:sp>
      <p:sp>
        <p:nvSpPr>
          <p:cNvPr id="183" name="Google Shape;183;p14"/>
          <p:cNvSpPr/>
          <p:nvPr/>
        </p:nvSpPr>
        <p:spPr>
          <a:xfrm>
            <a:off x="3307000" y="1510300"/>
            <a:ext cx="6170700" cy="272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</p:txBody>
      </p:sp>
      <p:sp>
        <p:nvSpPr>
          <p:cNvPr id="184" name="Google Shape;184;p14"/>
          <p:cNvSpPr/>
          <p:nvPr/>
        </p:nvSpPr>
        <p:spPr>
          <a:xfrm>
            <a:off x="9623075" y="1510075"/>
            <a:ext cx="2039700" cy="116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</a:t>
            </a:r>
            <a:r>
              <a:rPr b="1" lang="ko-KR" sz="1000">
                <a:solidFill>
                  <a:schemeClr val="dk1"/>
                </a:solidFill>
              </a:rPr>
              <a:t>시스템 운영:</a:t>
            </a:r>
            <a:r>
              <a:rPr lang="ko-KR" sz="1000">
                <a:solidFill>
                  <a:schemeClr val="dk1"/>
                </a:solidFill>
              </a:rPr>
              <a:t> 서버 리소스 관리, 펌웨어 업데이트.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</a:t>
            </a:r>
            <a:r>
              <a:rPr b="1" lang="ko-KR" sz="1000">
                <a:solidFill>
                  <a:schemeClr val="dk1"/>
                </a:solidFill>
              </a:rPr>
              <a:t>보안 관리:</a:t>
            </a:r>
            <a:r>
              <a:rPr lang="ko-KR" sz="1000">
                <a:solidFill>
                  <a:schemeClr val="dk1"/>
                </a:solidFill>
              </a:rPr>
              <a:t> 데이터 접근 권한 제어, 침입 탐지.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</a:t>
            </a:r>
            <a:r>
              <a:rPr b="1" lang="ko-KR" sz="1000">
                <a:solidFill>
                  <a:schemeClr val="dk1"/>
                </a:solidFill>
              </a:rPr>
              <a:t>백업 및 복구:</a:t>
            </a:r>
            <a:r>
              <a:rPr lang="ko-KR" sz="1000">
                <a:solidFill>
                  <a:schemeClr val="dk1"/>
                </a:solidFill>
              </a:rPr>
              <a:t> 데이터 정기 백업, 장애 복구 정책.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4"/>
          <p:cNvSpPr/>
          <p:nvPr/>
        </p:nvSpPr>
        <p:spPr>
          <a:xfrm>
            <a:off x="1702650" y="4528650"/>
            <a:ext cx="9952800" cy="1842600"/>
          </a:xfrm>
          <a:prstGeom prst="rect">
            <a:avLst/>
          </a:prstGeom>
          <a:solidFill>
            <a:srgbClr val="DBEFF9">
              <a:alpha val="723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4"/>
          <p:cNvSpPr/>
          <p:nvPr/>
        </p:nvSpPr>
        <p:spPr>
          <a:xfrm>
            <a:off x="3437825" y="1806462"/>
            <a:ext cx="2664600" cy="9588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•다중 생체 인증 (지문/정맥)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•에어샤워(Air Shower) 연동 제어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•스피드 게이트 개폐 관리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•비인가자 접근 차단 및 경보</a:t>
            </a:r>
            <a:endParaRPr b="1" sz="1200"/>
          </a:p>
        </p:txBody>
      </p:sp>
      <p:sp>
        <p:nvSpPr>
          <p:cNvPr id="187" name="Google Shape;187;p14"/>
          <p:cNvSpPr/>
          <p:nvPr/>
        </p:nvSpPr>
        <p:spPr>
          <a:xfrm>
            <a:off x="3437825" y="3295829"/>
            <a:ext cx="2790900" cy="8421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•실시간 온/습도 데이터 수집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•임계치 초과 시 비상 알람 (Local Alarm)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•출입문 강제 잠금/해제 제어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•화재/정전 감지 및 Fail-safe 가</a:t>
            </a:r>
            <a:r>
              <a:rPr lang="ko-KR" sz="1000">
                <a:solidFill>
                  <a:schemeClr val="dk1"/>
                </a:solidFill>
              </a:rPr>
              <a:t>동</a:t>
            </a:r>
            <a:endParaRPr b="1" sz="1000"/>
          </a:p>
        </p:txBody>
      </p:sp>
      <p:sp>
        <p:nvSpPr>
          <p:cNvPr id="188" name="Google Shape;188;p14"/>
          <p:cNvSpPr/>
          <p:nvPr/>
        </p:nvSpPr>
        <p:spPr>
          <a:xfrm>
            <a:off x="6456750" y="1806465"/>
            <a:ext cx="2790900" cy="9588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•RFID 태그 다중 인식 (Multi-Reading)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•스마트 선반 중량 감지 (Weight Sensing)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•AI 영상 분석 (객체/행동 인식)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•자동 불출/반납 처리 로직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89" name="Google Shape;189;p14"/>
          <p:cNvSpPr/>
          <p:nvPr/>
        </p:nvSpPr>
        <p:spPr>
          <a:xfrm>
            <a:off x="6456750" y="3250319"/>
            <a:ext cx="2790900" cy="887700"/>
          </a:xfrm>
          <a:prstGeom prst="roundRect">
            <a:avLst>
              <a:gd fmla="val 16667" name="adj"/>
            </a:avLst>
          </a:prstGeom>
          <a:solidFill>
            <a:srgbClr val="D9ED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•실시간 장비(카메라/센서) 상태 모니터링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•재고 현황 대시보드 시각화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•연구 프로젝트별 자재 사용 통계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•시스템 로그 및 감사(Audit) 추적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90" name="Google Shape;19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632" y="1977139"/>
            <a:ext cx="628850" cy="6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800" y="3276125"/>
            <a:ext cx="742500" cy="74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157" y="4715975"/>
            <a:ext cx="853125" cy="85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4"/>
          <p:cNvPicPr preferRelativeResize="0"/>
          <p:nvPr/>
        </p:nvPicPr>
        <p:blipFill>
          <a:blip r:embed="rId6">
            <a:alphaModFix amt="29000"/>
          </a:blip>
          <a:stretch>
            <a:fillRect/>
          </a:stretch>
        </p:blipFill>
        <p:spPr>
          <a:xfrm>
            <a:off x="1895716" y="4810675"/>
            <a:ext cx="2364800" cy="103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4"/>
          <p:cNvSpPr txBox="1"/>
          <p:nvPr/>
        </p:nvSpPr>
        <p:spPr>
          <a:xfrm>
            <a:off x="1616688" y="5103601"/>
            <a:ext cx="300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종자 / 자재 마스터 정보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유효 기간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적정 재고량</a:t>
            </a:r>
            <a:endParaRPr/>
          </a:p>
        </p:txBody>
      </p:sp>
      <p:pic>
        <p:nvPicPr>
          <p:cNvPr id="195" name="Google Shape;195;p14"/>
          <p:cNvPicPr preferRelativeResize="0"/>
          <p:nvPr/>
        </p:nvPicPr>
        <p:blipFill>
          <a:blip r:embed="rId6">
            <a:alphaModFix amt="29000"/>
          </a:blip>
          <a:stretch>
            <a:fillRect/>
          </a:stretch>
        </p:blipFill>
        <p:spPr>
          <a:xfrm>
            <a:off x="4278880" y="4787764"/>
            <a:ext cx="2364800" cy="103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4"/>
          <p:cNvSpPr txBox="1"/>
          <p:nvPr/>
        </p:nvSpPr>
        <p:spPr>
          <a:xfrm>
            <a:off x="3969574" y="5079019"/>
            <a:ext cx="300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연구원 정보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생체 인식 데이터 (암호화)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권한 설정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97" name="Google Shape;197;p14"/>
          <p:cNvPicPr preferRelativeResize="0"/>
          <p:nvPr/>
        </p:nvPicPr>
        <p:blipFill>
          <a:blip r:embed="rId6">
            <a:alphaModFix amt="29000"/>
          </a:blip>
          <a:stretch>
            <a:fillRect/>
          </a:stretch>
        </p:blipFill>
        <p:spPr>
          <a:xfrm>
            <a:off x="6693341" y="4769776"/>
            <a:ext cx="2364800" cy="103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4"/>
          <p:cNvSpPr txBox="1"/>
          <p:nvPr/>
        </p:nvSpPr>
        <p:spPr>
          <a:xfrm>
            <a:off x="6384638" y="4982088"/>
            <a:ext cx="300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자재 불출/반납 로그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프로젝트별 사용 내역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99" name="Google Shape;199;p14"/>
          <p:cNvPicPr preferRelativeResize="0"/>
          <p:nvPr/>
        </p:nvPicPr>
        <p:blipFill>
          <a:blip r:embed="rId6">
            <a:alphaModFix amt="29000"/>
          </a:blip>
          <a:stretch>
            <a:fillRect/>
          </a:stretch>
        </p:blipFill>
        <p:spPr>
          <a:xfrm>
            <a:off x="9245941" y="4769776"/>
            <a:ext cx="2364800" cy="103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4"/>
          <p:cNvSpPr txBox="1"/>
          <p:nvPr/>
        </p:nvSpPr>
        <p:spPr>
          <a:xfrm>
            <a:off x="9507350" y="4941175"/>
            <a:ext cx="300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         온/습도 시계열 데이터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</a:rPr>
              <a:t>              장비 상태 로그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01" name="Google Shape;201;p14"/>
          <p:cNvSpPr txBox="1"/>
          <p:nvPr>
            <p:ph type="title"/>
          </p:nvPr>
        </p:nvSpPr>
        <p:spPr>
          <a:xfrm>
            <a:off x="2543519" y="5842393"/>
            <a:ext cx="1646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자산DB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4"/>
          <p:cNvSpPr txBox="1"/>
          <p:nvPr>
            <p:ph type="title"/>
          </p:nvPr>
        </p:nvSpPr>
        <p:spPr>
          <a:xfrm>
            <a:off x="4616700" y="5842400"/>
            <a:ext cx="26646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사용자/인증</a:t>
            </a:r>
            <a:r>
              <a:rPr lang="ko-KR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DB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4"/>
          <p:cNvSpPr txBox="1"/>
          <p:nvPr>
            <p:ph type="title"/>
          </p:nvPr>
        </p:nvSpPr>
        <p:spPr>
          <a:xfrm>
            <a:off x="7337451" y="5842400"/>
            <a:ext cx="1451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이력DB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4"/>
          <p:cNvSpPr txBox="1"/>
          <p:nvPr>
            <p:ph type="title"/>
          </p:nvPr>
        </p:nvSpPr>
        <p:spPr>
          <a:xfrm>
            <a:off x="9675038" y="5842400"/>
            <a:ext cx="26646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환경로그DB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4"/>
          <p:cNvSpPr txBox="1"/>
          <p:nvPr/>
        </p:nvSpPr>
        <p:spPr>
          <a:xfrm>
            <a:off x="3439750" y="15103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A. 출입 통제 시스템 (Entry Control System)</a:t>
            </a:r>
            <a:endParaRPr b="1" sz="1000">
              <a:solidFill>
                <a:schemeClr val="dk1"/>
              </a:solidFill>
            </a:endParaRPr>
          </a:p>
        </p:txBody>
      </p:sp>
      <p:sp>
        <p:nvSpPr>
          <p:cNvPr id="206" name="Google Shape;206;p14"/>
          <p:cNvSpPr txBox="1"/>
          <p:nvPr/>
        </p:nvSpPr>
        <p:spPr>
          <a:xfrm>
            <a:off x="3390175" y="2995517"/>
            <a:ext cx="3253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C. 환경 제어 시스템 (Environment Control System)</a:t>
            </a:r>
            <a:endParaRPr/>
          </a:p>
        </p:txBody>
      </p:sp>
      <p:sp>
        <p:nvSpPr>
          <p:cNvPr id="207" name="Google Shape;207;p14"/>
          <p:cNvSpPr txBox="1"/>
          <p:nvPr/>
        </p:nvSpPr>
        <p:spPr>
          <a:xfrm>
            <a:off x="6439750" y="3005000"/>
            <a:ext cx="3155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D. 통합 관제 시스템 (Integrated Monitoring System)</a:t>
            </a:r>
            <a:endParaRPr/>
          </a:p>
        </p:txBody>
      </p:sp>
      <p:sp>
        <p:nvSpPr>
          <p:cNvPr id="208" name="Google Shape;208;p14"/>
          <p:cNvSpPr txBox="1"/>
          <p:nvPr/>
        </p:nvSpPr>
        <p:spPr>
          <a:xfrm>
            <a:off x="6456750" y="1516068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000">
                <a:solidFill>
                  <a:schemeClr val="dk1"/>
                </a:solidFill>
              </a:rPr>
              <a:t>B. 자재 관리 시스템 (Material Mgmt System)</a:t>
            </a:r>
            <a:endParaRPr/>
          </a:p>
        </p:txBody>
      </p:sp>
      <p:sp>
        <p:nvSpPr>
          <p:cNvPr id="209" name="Google Shape;209;p14"/>
          <p:cNvSpPr txBox="1"/>
          <p:nvPr/>
        </p:nvSpPr>
        <p:spPr>
          <a:xfrm>
            <a:off x="731079" y="4167188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데이터베이스</a:t>
            </a:r>
            <a:endParaRPr/>
          </a:p>
        </p:txBody>
      </p:sp>
      <p:sp>
        <p:nvSpPr>
          <p:cNvPr id="210" name="Google Shape;210;p14"/>
          <p:cNvSpPr txBox="1"/>
          <p:nvPr/>
        </p:nvSpPr>
        <p:spPr>
          <a:xfrm>
            <a:off x="-966576" y="1195932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사용자</a:t>
            </a:r>
            <a:endParaRPr/>
          </a:p>
        </p:txBody>
      </p:sp>
      <p:sp>
        <p:nvSpPr>
          <p:cNvPr id="211" name="Google Shape;211;p14"/>
          <p:cNvSpPr txBox="1"/>
          <p:nvPr/>
        </p:nvSpPr>
        <p:spPr>
          <a:xfrm>
            <a:off x="512788" y="1206463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서비스</a:t>
            </a:r>
            <a:endParaRPr/>
          </a:p>
        </p:txBody>
      </p:sp>
      <p:sp>
        <p:nvSpPr>
          <p:cNvPr id="212" name="Google Shape;212;p14"/>
          <p:cNvSpPr txBox="1"/>
          <p:nvPr/>
        </p:nvSpPr>
        <p:spPr>
          <a:xfrm>
            <a:off x="3091324" y="1191150"/>
            <a:ext cx="109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시스템</a:t>
            </a:r>
            <a:endParaRPr/>
          </a:p>
        </p:txBody>
      </p:sp>
      <p:sp>
        <p:nvSpPr>
          <p:cNvPr id="213" name="Google Shape;213;p14"/>
          <p:cNvSpPr txBox="1"/>
          <p:nvPr/>
        </p:nvSpPr>
        <p:spPr>
          <a:xfrm>
            <a:off x="8777551" y="1176088"/>
            <a:ext cx="213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관리</a:t>
            </a:r>
            <a:endParaRPr b="1"/>
          </a:p>
        </p:txBody>
      </p:sp>
      <p:sp>
        <p:nvSpPr>
          <p:cNvPr id="214" name="Google Shape;214;p14"/>
          <p:cNvSpPr/>
          <p:nvPr/>
        </p:nvSpPr>
        <p:spPr>
          <a:xfrm>
            <a:off x="9623075" y="3019373"/>
            <a:ext cx="2039700" cy="1219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</a:t>
            </a:r>
            <a:r>
              <a:rPr b="1" lang="ko-KR" sz="1000">
                <a:solidFill>
                  <a:schemeClr val="dk1"/>
                </a:solidFill>
              </a:rPr>
              <a:t>기관 ERP:</a:t>
            </a:r>
            <a:r>
              <a:rPr lang="ko-KR" sz="1000">
                <a:solidFill>
                  <a:schemeClr val="dk1"/>
                </a:solidFill>
              </a:rPr>
              <a:t> 연구소 전체 자산/예산 관리 시스템 연동.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</a:t>
            </a:r>
            <a:r>
              <a:rPr b="1" lang="ko-KR" sz="1000">
                <a:solidFill>
                  <a:schemeClr val="dk1"/>
                </a:solidFill>
              </a:rPr>
              <a:t>LIMS:</a:t>
            </a:r>
            <a:r>
              <a:rPr lang="ko-KR" sz="1000">
                <a:solidFill>
                  <a:schemeClr val="dk1"/>
                </a:solidFill>
              </a:rPr>
              <a:t> 실험실 정보 관리 시스템 (연구 데이터 연동).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000">
                <a:solidFill>
                  <a:schemeClr val="dk1"/>
                </a:solidFill>
              </a:rPr>
              <a:t>•</a:t>
            </a:r>
            <a:r>
              <a:rPr b="1" lang="ko-KR" sz="1000">
                <a:solidFill>
                  <a:schemeClr val="dk1"/>
                </a:solidFill>
              </a:rPr>
              <a:t>SMS/메신저:</a:t>
            </a:r>
            <a:r>
              <a:rPr lang="ko-KR" sz="1000">
                <a:solidFill>
                  <a:schemeClr val="dk1"/>
                </a:solidFill>
              </a:rPr>
              <a:t> 비상 상황 및 재고 부족 알림 발송.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4"/>
          <p:cNvSpPr txBox="1"/>
          <p:nvPr/>
        </p:nvSpPr>
        <p:spPr>
          <a:xfrm>
            <a:off x="8325425" y="26744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>
                <a:solidFill>
                  <a:schemeClr val="dk1"/>
                </a:solidFill>
              </a:rPr>
              <a:t>연계</a:t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5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H/W 구성 명세 및 선정 근거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0250" y="1486650"/>
            <a:ext cx="9729198" cy="4463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6"/>
          <p:cNvSpPr txBox="1"/>
          <p:nvPr>
            <p:ph type="title"/>
          </p:nvPr>
        </p:nvSpPr>
        <p:spPr>
          <a:xfrm>
            <a:off x="315685" y="287383"/>
            <a:ext cx="68085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ko-KR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H/W 구성 명세 및 선정 근거</a:t>
            </a:r>
            <a:endParaRPr sz="2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7" name="Google Shape;227;p16"/>
          <p:cNvGraphicFramePr/>
          <p:nvPr/>
        </p:nvGraphicFramePr>
        <p:xfrm>
          <a:off x="533400" y="182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{C5853512-16E3-4496-B17A-142F16A37A73}</a:tableStyleId>
              </a:tblPr>
              <a:tblGrid>
                <a:gridCol w="2209800"/>
                <a:gridCol w="2209800"/>
                <a:gridCol w="2209800"/>
                <a:gridCol w="2209800"/>
                <a:gridCol w="2209800"/>
              </a:tblGrid>
              <a:tr h="579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/>
                        <a:t>구성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/>
                        <a:t>모델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/>
                        <a:t>핵심 사양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/>
                        <a:t>역할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/>
                        <a:t>선정 근거</a:t>
                      </a:r>
                      <a:endParaRPr b="1"/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</a:tr>
              <a:tr h="557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산업용 엣지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AI서버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Dell R750xs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Xeon Gold, 64GB ECC,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NVIDIA A2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센서,영상 실시간 분석,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Edge 처리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고성능 AI 분석 +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안정성(ECC)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57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NAS </a:t>
                      </a:r>
                      <a:r>
                        <a:rPr lang="ko-KR"/>
                        <a:t>스토리지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Synology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RS1221+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32TB RAID5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영상, 로그 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장기 보관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내구성, 안정성,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확장성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57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PoE </a:t>
                      </a:r>
                      <a:r>
                        <a:rPr lang="ko-KR"/>
                        <a:t>스위치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Cisco 9200L-24p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24P PoE+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VLAN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센서, 카메라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전원/통신 허브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보안성,신뢰도,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확장성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57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방화벽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FortiGate 100F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IPS/VPN/SSL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외부 침입 방지, 본원 VPN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연구데이터 보호 필수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57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UPS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APC SRT 3000VA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온라인 이중변환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전원 장애 대비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/>
                        <a:t>0ms 전원 전환 → 실험데이터 보호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파랑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